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9" r:id="rId2"/>
    <p:sldId id="257" r:id="rId3"/>
    <p:sldId id="340" r:id="rId4"/>
    <p:sldId id="350" r:id="rId5"/>
    <p:sldId id="341" r:id="rId6"/>
    <p:sldId id="342" r:id="rId7"/>
    <p:sldId id="343" r:id="rId8"/>
    <p:sldId id="349" r:id="rId9"/>
    <p:sldId id="393" r:id="rId10"/>
    <p:sldId id="345" r:id="rId11"/>
    <p:sldId id="346" r:id="rId12"/>
    <p:sldId id="347" r:id="rId13"/>
    <p:sldId id="348" r:id="rId14"/>
    <p:sldId id="351" r:id="rId15"/>
    <p:sldId id="283" r:id="rId16"/>
    <p:sldId id="390" r:id="rId17"/>
    <p:sldId id="285" r:id="rId18"/>
    <p:sldId id="337" r:id="rId19"/>
    <p:sldId id="291" r:id="rId20"/>
    <p:sldId id="339" r:id="rId21"/>
    <p:sldId id="392" r:id="rId22"/>
    <p:sldId id="353" r:id="rId23"/>
    <p:sldId id="373" r:id="rId24"/>
    <p:sldId id="375" r:id="rId25"/>
    <p:sldId id="376" r:id="rId26"/>
    <p:sldId id="379" r:id="rId27"/>
    <p:sldId id="352" r:id="rId28"/>
    <p:sldId id="354" r:id="rId29"/>
    <p:sldId id="381" r:id="rId30"/>
    <p:sldId id="384" r:id="rId31"/>
    <p:sldId id="385" r:id="rId32"/>
    <p:sldId id="382" r:id="rId33"/>
    <p:sldId id="387" r:id="rId34"/>
    <p:sldId id="391" r:id="rId35"/>
    <p:sldId id="383" r:id="rId36"/>
    <p:sldId id="388" r:id="rId37"/>
    <p:sldId id="389" r:id="rId38"/>
    <p:sldId id="355" r:id="rId39"/>
    <p:sldId id="330" r:id="rId40"/>
    <p:sldId id="33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18437F-8E5A-FF4D-B1E8-F4F19024A799}">
          <p14:sldIdLst>
            <p14:sldId id="329"/>
            <p14:sldId id="257"/>
            <p14:sldId id="340"/>
          </p14:sldIdLst>
        </p14:section>
        <p14:section name="프로젝트 개요" id="{B509CD6B-B1EE-6548-8F5D-D3610921ADD1}">
          <p14:sldIdLst>
            <p14:sldId id="350"/>
            <p14:sldId id="341"/>
            <p14:sldId id="342"/>
            <p14:sldId id="343"/>
          </p14:sldIdLst>
        </p14:section>
        <p14:section name="프로젝트 계획" id="{FEF5BD75-B84E-AB4C-8417-C99FF75671C7}">
          <p14:sldIdLst>
            <p14:sldId id="349"/>
            <p14:sldId id="393"/>
            <p14:sldId id="345"/>
            <p14:sldId id="346"/>
            <p14:sldId id="347"/>
            <p14:sldId id="348"/>
          </p14:sldIdLst>
        </p14:section>
        <p14:section name="설계와 구현" id="{5C37E47A-A6C6-684A-98BA-97C60617D4DE}">
          <p14:sldIdLst>
            <p14:sldId id="351"/>
            <p14:sldId id="283"/>
            <p14:sldId id="390"/>
            <p14:sldId id="285"/>
            <p14:sldId id="337"/>
            <p14:sldId id="291"/>
            <p14:sldId id="339"/>
            <p14:sldId id="392"/>
            <p14:sldId id="353"/>
            <p14:sldId id="373"/>
            <p14:sldId id="375"/>
            <p14:sldId id="376"/>
            <p14:sldId id="379"/>
          </p14:sldIdLst>
        </p14:section>
        <p14:section name="결과물" id="{157D7AF7-BA80-244D-B777-D3CFE0992FE3}">
          <p14:sldIdLst>
            <p14:sldId id="352"/>
            <p14:sldId id="354"/>
            <p14:sldId id="381"/>
            <p14:sldId id="384"/>
            <p14:sldId id="385"/>
            <p14:sldId id="382"/>
            <p14:sldId id="387"/>
            <p14:sldId id="391"/>
            <p14:sldId id="383"/>
            <p14:sldId id="388"/>
            <p14:sldId id="389"/>
            <p14:sldId id="355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D9A"/>
    <a:srgbClr val="6F41A2"/>
    <a:srgbClr val="CE0268"/>
    <a:srgbClr val="C00864"/>
    <a:srgbClr val="089C40"/>
    <a:srgbClr val="FFDC17"/>
    <a:srgbClr val="3C1C62"/>
    <a:srgbClr val="1F163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4" autoAdjust="0"/>
    <p:restoredTop sz="84762" autoAdjust="0"/>
  </p:normalViewPr>
  <p:slideViewPr>
    <p:cSldViewPr snapToGrid="0">
      <p:cViewPr varScale="1">
        <p:scale>
          <a:sx n="75" d="100"/>
          <a:sy n="75" d="100"/>
        </p:scale>
        <p:origin x="10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73EEE73-1661-4DE1-EF2A-0152B49D3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716FD0-5DEC-4040-BECC-12C60D4D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2B513-BFAA-4E78-81E2-9F85D3E68AE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EDE26-B8E6-3CEC-51D4-04BC28ED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554B1-2492-A646-F437-9CE2A1E11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4F8B-6047-4492-9E84-248D82FC2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681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0C2D-40C9-42C8-9BBF-DDCCF60189FE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D1C7-E3A1-4C62-AD78-508699C87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9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7D1C7-E3A1-4C62-AD78-508699C873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0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9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2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49651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40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258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460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834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73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54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4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53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280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917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77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948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425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63150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44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44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07555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수집한 데이터는 </a:t>
            </a:r>
            <a:r>
              <a:rPr lang="en-US" altLang="ko-KR" dirty="0"/>
              <a:t>NAVER </a:t>
            </a:r>
            <a:r>
              <a:rPr lang="ko-KR" altLang="en-US" dirty="0"/>
              <a:t>영화 리뷰와 </a:t>
            </a:r>
            <a:r>
              <a:rPr lang="en-US" altLang="ko-KR" dirty="0"/>
              <a:t>KOBIS </a:t>
            </a:r>
            <a:r>
              <a:rPr lang="ko-KR" altLang="en-US" dirty="0"/>
              <a:t>영화관 입장권</a:t>
            </a:r>
            <a:r>
              <a:rPr lang="en-US" altLang="ko-KR" dirty="0"/>
              <a:t>,</a:t>
            </a:r>
            <a:r>
              <a:rPr lang="ko-KR" altLang="en-US" dirty="0"/>
              <a:t> 두 테이블에 저장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각각 </a:t>
            </a:r>
            <a:r>
              <a:rPr lang="ko-KR" altLang="en-US" dirty="0" err="1"/>
              <a:t>리뷰번호와</a:t>
            </a:r>
            <a:r>
              <a:rPr lang="ko-KR" altLang="en-US" dirty="0"/>
              <a:t> </a:t>
            </a:r>
            <a:r>
              <a:rPr lang="ko-KR" altLang="en-US" dirty="0" err="1"/>
              <a:t>복합키를</a:t>
            </a:r>
            <a:r>
              <a:rPr lang="ko-KR" altLang="en-US" dirty="0"/>
              <a:t> </a:t>
            </a:r>
            <a:r>
              <a:rPr lang="ko-KR" altLang="en-US" dirty="0" err="1"/>
              <a:t>식별코드로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NAVER</a:t>
            </a:r>
            <a:r>
              <a:rPr lang="en-US" altLang="ko-KR" baseline="0" dirty="0"/>
              <a:t> </a:t>
            </a:r>
            <a:r>
              <a:rPr lang="ko-KR" altLang="en-US" baseline="0" dirty="0"/>
              <a:t>영화 리뷰는 한글과 숫자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영문 여백으로 정제하여 저장되어 있음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74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앞선 두개의 수집 </a:t>
            </a:r>
            <a:r>
              <a:rPr lang="ko-KR" altLang="en-US" dirty="0" err="1"/>
              <a:t>데이블에서</a:t>
            </a:r>
            <a:r>
              <a:rPr lang="ko-KR" altLang="en-US" dirty="0"/>
              <a:t> 데이터를 정제하는 형태는 이와 같다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일자는 날짜 </a:t>
            </a:r>
            <a:r>
              <a:rPr lang="ko-KR" altLang="en-US" baseline="0" dirty="0"/>
              <a:t> </a:t>
            </a:r>
            <a:r>
              <a:rPr lang="en-US" altLang="ko-KR" baseline="0" dirty="0"/>
              <a:t>DATA </a:t>
            </a:r>
            <a:r>
              <a:rPr lang="ko-KR" altLang="en-US" baseline="0" dirty="0"/>
              <a:t>형식을 </a:t>
            </a:r>
            <a:r>
              <a:rPr lang="en-US" altLang="ko-KR" baseline="0" dirty="0"/>
              <a:t>String </a:t>
            </a:r>
            <a:r>
              <a:rPr lang="ko-KR" altLang="en-US" baseline="0" dirty="0"/>
              <a:t>형태로 정제</a:t>
            </a:r>
            <a:endParaRPr lang="en-US" altLang="ko-KR" baseline="0" dirty="0"/>
          </a:p>
          <a:p>
            <a:pPr lvl="0">
              <a:defRPr/>
            </a:pPr>
            <a:r>
              <a:rPr lang="ko-KR" altLang="en-US" baseline="0" dirty="0"/>
              <a:t>영화 리뷰는 한글로만 정제하며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결측치</a:t>
            </a:r>
            <a:r>
              <a:rPr lang="ko-KR" altLang="en-US" baseline="0" dirty="0"/>
              <a:t> 삭제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 </a:t>
            </a:r>
            <a:r>
              <a:rPr lang="ko-KR" altLang="en-US" baseline="0" dirty="0" err="1"/>
              <a:t>중복값</a:t>
            </a:r>
            <a:r>
              <a:rPr lang="ko-KR" altLang="en-US" baseline="0" dirty="0"/>
              <a:t> 제거한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형태소 분석기 </a:t>
            </a:r>
            <a:r>
              <a:rPr lang="en-US" altLang="ko-KR" baseline="0" dirty="0" err="1"/>
              <a:t>okt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옥트</a:t>
            </a:r>
            <a:r>
              <a:rPr lang="en-US" altLang="ko-KR" baseline="0" dirty="0"/>
              <a:t>) 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사용후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불용어</a:t>
            </a:r>
            <a:r>
              <a:rPr lang="ko-KR" altLang="en-US" baseline="0" dirty="0"/>
              <a:t> 정제 한다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불용어</a:t>
            </a:r>
            <a:r>
              <a:rPr lang="ko-KR" altLang="en-US" baseline="0" dirty="0"/>
              <a:t> 정제는 한국어 약식 </a:t>
            </a:r>
            <a:r>
              <a:rPr lang="ko-KR" altLang="en-US" baseline="0" dirty="0" err="1"/>
              <a:t>불용어</a:t>
            </a:r>
            <a:r>
              <a:rPr lang="ko-KR" altLang="en-US" baseline="0" dirty="0"/>
              <a:t> 사전을 활용함</a:t>
            </a:r>
            <a:r>
              <a:rPr lang="en-US" altLang="ko-KR" baseline="0" dirty="0"/>
              <a:t>.</a:t>
            </a:r>
          </a:p>
          <a:p>
            <a:pPr lvl="0">
              <a:defRPr/>
            </a:pPr>
            <a:r>
              <a:rPr lang="ko-KR" altLang="en-US" baseline="0" dirty="0"/>
              <a:t>라벨은 각 리뷰이 </a:t>
            </a:r>
            <a:r>
              <a:rPr lang="ko-KR" altLang="en-US" baseline="0" dirty="0" err="1"/>
              <a:t>별점을</a:t>
            </a:r>
            <a:r>
              <a:rPr lang="ko-KR" altLang="en-US" baseline="0" dirty="0"/>
              <a:t>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범주로 설정하여 </a:t>
            </a:r>
            <a:r>
              <a:rPr lang="ko-KR" altLang="en-US" baseline="0" dirty="0" err="1"/>
              <a:t>라벨값을</a:t>
            </a:r>
            <a:r>
              <a:rPr lang="ko-KR" altLang="en-US" baseline="0" dirty="0"/>
              <a:t> 추가함</a:t>
            </a:r>
            <a:r>
              <a:rPr lang="en-US" altLang="ko-KR" baseline="0" dirty="0"/>
              <a:t>.</a:t>
            </a:r>
          </a:p>
          <a:p>
            <a:pPr lvl="0">
              <a:defRPr/>
            </a:pPr>
            <a:endParaRPr lang="en-US" altLang="ko-KR" baseline="0" dirty="0"/>
          </a:p>
          <a:p>
            <a:pPr lvl="0">
              <a:defRPr/>
            </a:pPr>
            <a:r>
              <a:rPr lang="en-US" altLang="ko-KR" baseline="0" dirty="0"/>
              <a:t>KOBIS </a:t>
            </a:r>
            <a:r>
              <a:rPr lang="ko-KR" altLang="en-US" baseline="0" dirty="0"/>
              <a:t>영화관 입장권의 관객수는 </a:t>
            </a:r>
            <a:r>
              <a:rPr lang="en-US" altLang="ko-KR" baseline="0" dirty="0"/>
              <a:t>0</a:t>
            </a:r>
            <a:r>
              <a:rPr lang="ko-KR" altLang="en-US" baseline="0" dirty="0"/>
              <a:t>인 값을 </a:t>
            </a:r>
            <a:r>
              <a:rPr lang="en-US" altLang="ko-KR" baseline="0" dirty="0" err="1"/>
              <a:t>NaN</a:t>
            </a:r>
            <a:r>
              <a:rPr lang="ko-KR" altLang="en-US" baseline="0" dirty="0"/>
              <a:t>처리하여 </a:t>
            </a:r>
            <a:r>
              <a:rPr lang="ko-KR" altLang="en-US" baseline="0" dirty="0" err="1"/>
              <a:t>결측치를</a:t>
            </a:r>
            <a:r>
              <a:rPr lang="ko-KR" altLang="en-US" baseline="0" dirty="0"/>
              <a:t> 삭제</a:t>
            </a:r>
            <a:endParaRPr lang="en-US" altLang="ko-KR" baseline="0" dirty="0"/>
          </a:p>
          <a:p>
            <a:pPr lvl="0">
              <a:defRPr/>
            </a:pPr>
            <a:r>
              <a:rPr lang="ko-KR" altLang="en-US" baseline="0" dirty="0"/>
              <a:t>장르</a:t>
            </a:r>
            <a:r>
              <a:rPr lang="en-US" altLang="ko-KR" baseline="0" dirty="0"/>
              <a:t>,</a:t>
            </a:r>
            <a:r>
              <a:rPr lang="ko-KR" altLang="en-US" baseline="0" dirty="0"/>
              <a:t>감독</a:t>
            </a:r>
            <a:r>
              <a:rPr lang="en-US" altLang="ko-KR" baseline="0" dirty="0"/>
              <a:t>,</a:t>
            </a:r>
            <a:r>
              <a:rPr lang="ko-KR" altLang="en-US" baseline="0" dirty="0"/>
              <a:t>주연배우 데이터도 여백을 </a:t>
            </a:r>
            <a:r>
              <a:rPr lang="en-US" altLang="ko-KR" baseline="0" dirty="0" err="1"/>
              <a:t>NaN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처리</a:t>
            </a:r>
            <a:endParaRPr lang="en-US" altLang="ko-KR" baseline="0" dirty="0"/>
          </a:p>
          <a:p>
            <a:pPr lvl="0"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250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Tokenizer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확인되는 값이 전체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단어수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빈도수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번 이하인 단어는 희귀 단어로 정의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희귀 단어 수를 제외하고 사용한 단어 집합의 크기를 정의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한국어 약식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불용어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사진을 활용한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불용어는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675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개가 정의되어 있음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064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앞선 데이터 정제를 거친</a:t>
            </a:r>
            <a:r>
              <a:rPr lang="ko-KR" altLang="en-US" baseline="0" dirty="0"/>
              <a:t> 후 </a:t>
            </a:r>
            <a:r>
              <a:rPr lang="en-US" altLang="ko-KR" baseline="0" dirty="0"/>
              <a:t>NAVER </a:t>
            </a:r>
            <a:r>
              <a:rPr lang="ko-KR" altLang="en-US" baseline="0" dirty="0" err="1"/>
              <a:t>영화리뷰와</a:t>
            </a:r>
            <a:r>
              <a:rPr lang="ko-KR" altLang="en-US" baseline="0" dirty="0"/>
              <a:t> </a:t>
            </a:r>
            <a:r>
              <a:rPr lang="en-US" altLang="ko-KR" baseline="0" dirty="0"/>
              <a:t>KOBIS </a:t>
            </a:r>
            <a:r>
              <a:rPr lang="ko-KR" altLang="en-US" baseline="0" dirty="0"/>
              <a:t>영화관 입장권의 두 정제 테이블로 저장됨</a:t>
            </a:r>
            <a:endParaRPr lang="en-US" altLang="ko-KR" baseline="0" dirty="0"/>
          </a:p>
          <a:p>
            <a:pPr lvl="0">
              <a:defRPr/>
            </a:pPr>
            <a:endParaRPr lang="en-US" altLang="ko-KR" baseline="0" dirty="0"/>
          </a:p>
          <a:p>
            <a:pPr lvl="0">
              <a:defRPr/>
            </a:pPr>
            <a:r>
              <a:rPr lang="en-US" altLang="ko-KR" baseline="0" dirty="0"/>
              <a:t>NAVER </a:t>
            </a:r>
            <a:r>
              <a:rPr lang="ko-KR" altLang="en-US" baseline="0" dirty="0"/>
              <a:t>영화 리뷰 테이블에 저장된 데이터를 이와 같다</a:t>
            </a:r>
            <a:r>
              <a:rPr lang="en-US" altLang="ko-KR" baseline="0" dirty="0"/>
              <a:t>.</a:t>
            </a:r>
          </a:p>
          <a:p>
            <a:pPr lvl="0">
              <a:defRPr/>
            </a:pPr>
            <a:r>
              <a:rPr lang="ko-KR" altLang="en-US" dirty="0"/>
              <a:t>리뷰는 앞선 </a:t>
            </a:r>
            <a:r>
              <a:rPr lang="ko-KR" altLang="en-US" dirty="0" err="1"/>
              <a:t>불용어</a:t>
            </a:r>
            <a:r>
              <a:rPr lang="ko-KR" altLang="en-US" dirty="0"/>
              <a:t> 정제 과정까지 마친 데이터가 저장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라벨은 또한</a:t>
            </a:r>
            <a:r>
              <a:rPr lang="ko-KR" altLang="en-US" baseline="0" dirty="0"/>
              <a:t>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범위로 설정한 값을 추가된 것을 확인할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2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긍정과 부정의 이진 분류</a:t>
            </a:r>
            <a:r>
              <a:rPr lang="ko-KR" altLang="en-US" baseline="0" dirty="0"/>
              <a:t> 모델을 구현하기 위해 </a:t>
            </a:r>
            <a:r>
              <a:rPr lang="en-US" altLang="ko-KR" baseline="0" dirty="0" err="1"/>
              <a:t>relu</a:t>
            </a:r>
            <a:r>
              <a:rPr lang="en-US" altLang="ko-KR" baseline="0" dirty="0"/>
              <a:t> </a:t>
            </a:r>
            <a:r>
              <a:rPr lang="ko-KR" altLang="en-US" baseline="0" dirty="0"/>
              <a:t>활성화 함수를 사용하는 </a:t>
            </a:r>
            <a:r>
              <a:rPr lang="ko-KR" altLang="en-US" baseline="0" dirty="0" err="1"/>
              <a:t>입력층과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확률을 출력하는 </a:t>
            </a:r>
            <a:r>
              <a:rPr lang="en-US" altLang="ko-KR" baseline="0" dirty="0"/>
              <a:t>sigmoid </a:t>
            </a:r>
            <a:r>
              <a:rPr lang="ko-KR" altLang="en-US" baseline="0" dirty="0"/>
              <a:t>함수를 사용하는 </a:t>
            </a:r>
            <a:r>
              <a:rPr lang="ko-KR" altLang="en-US" baseline="0" dirty="0" err="1"/>
              <a:t>출력층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relu</a:t>
            </a:r>
            <a:r>
              <a:rPr lang="en-US" altLang="ko-KR" baseline="0" dirty="0"/>
              <a:t> </a:t>
            </a:r>
            <a:r>
              <a:rPr lang="ko-KR" altLang="en-US" baseline="0" dirty="0"/>
              <a:t>활성화 함수를 사용하는 </a:t>
            </a:r>
            <a:r>
              <a:rPr lang="ko-KR" altLang="en-US" baseline="0" dirty="0" err="1"/>
              <a:t>은닉층을</a:t>
            </a:r>
            <a:r>
              <a:rPr lang="ko-KR" altLang="en-US" baseline="0" dirty="0"/>
              <a:t> 하나 사용하는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층으로 된 모델 선언</a:t>
            </a:r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이진 분류 모델에 적합한 손실 함수인 </a:t>
            </a:r>
            <a:r>
              <a:rPr lang="en-US" altLang="ko-KR" baseline="0" dirty="0" err="1"/>
              <a:t>binary_crossentroy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사용하여</a:t>
            </a:r>
            <a:r>
              <a:rPr lang="en-US" altLang="ko-KR" baseline="0" dirty="0"/>
              <a:t>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/>
              <a:t>rmsprop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옵티마이저로</a:t>
            </a:r>
            <a:r>
              <a:rPr lang="ko-KR" altLang="en-US" baseline="0" dirty="0"/>
              <a:t> 가중치를 </a:t>
            </a:r>
            <a:r>
              <a:rPr lang="ko-KR" altLang="en-US" baseline="0" dirty="0" err="1"/>
              <a:t>업데이터르하여</a:t>
            </a:r>
            <a:r>
              <a:rPr lang="ko-KR" altLang="en-US" baseline="0" dirty="0"/>
              <a:t> 모델을 최적화한다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 </a:t>
            </a:r>
            <a:endParaRPr lang="en-US" altLang="ko-KR" baseline="0" dirty="0"/>
          </a:p>
          <a:p>
            <a:pPr lvl="0">
              <a:defRPr/>
            </a:pPr>
            <a:r>
              <a:rPr lang="ko-KR" altLang="en-US" dirty="0"/>
              <a:t>모델 훈련을 시킬 데이터는 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ko-KR" altLang="en-US" baseline="0" dirty="0"/>
              <a:t> 범위인 </a:t>
            </a:r>
            <a:r>
              <a:rPr lang="en-US" altLang="ko-KR" baseline="0" dirty="0" err="1"/>
              <a:t>laber</a:t>
            </a:r>
            <a:r>
              <a:rPr lang="ko-KR" altLang="en-US" baseline="0" dirty="0"/>
              <a:t>값이 </a:t>
            </a:r>
            <a:r>
              <a:rPr lang="en-US" altLang="ko-KR" baseline="0" dirty="0"/>
              <a:t>0,1 </a:t>
            </a:r>
            <a:r>
              <a:rPr lang="ko-KR" altLang="en-US" baseline="0" dirty="0"/>
              <a:t>인 것으로 정하였으며</a:t>
            </a:r>
            <a:endParaRPr lang="en-US" altLang="ko-KR" baseline="0" dirty="0"/>
          </a:p>
          <a:p>
            <a:pPr lvl="0">
              <a:defRPr/>
            </a:pPr>
            <a:r>
              <a:rPr lang="ko-KR" altLang="en-US" baseline="0" dirty="0"/>
              <a:t>모델 훈련을 위한 </a:t>
            </a:r>
            <a:r>
              <a:rPr lang="ko-KR" altLang="en-US" baseline="0" dirty="0" err="1"/>
              <a:t>희귀단어</a:t>
            </a:r>
            <a:r>
              <a:rPr lang="ko-KR" altLang="en-US" baseline="0" dirty="0"/>
              <a:t> 정제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한글 토큰 </a:t>
            </a:r>
            <a:r>
              <a:rPr lang="ko-KR" altLang="en-US" baseline="0" dirty="0" err="1"/>
              <a:t>백터화</a:t>
            </a:r>
            <a:r>
              <a:rPr lang="ko-KR" altLang="en-US" baseline="0" dirty="0"/>
              <a:t> 등 데이터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진행 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539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118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768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98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523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3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795560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33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4317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4B7E-458D-5587-C28F-99A1C4B3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A60AD-F6B0-EDD6-4F54-80DEA998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BB7-D59C-ABC7-9510-F3BD48F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B28-6EDC-4C98-9772-03DEC573175F}" type="datetime1">
              <a:rPr lang="ko-KR" altLang="en-US" smtClean="0"/>
              <a:t>2022-11-21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0268-B99A-47CD-D52E-7C57117D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A8B83-AAFF-F6A1-E250-F6A39DA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24FDF22E-B7B5-961E-7FE5-B567BFD3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731E9-851D-8B28-B376-248B343ABA17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8537E-41B7-5786-0AA3-905150E6B8D4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CE3F8693-15A7-630C-5F0F-0922160C551B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A1D5B5B4-63EE-DF94-DCBA-D751A5FB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19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B95DCCE3-9343-FDA0-3846-4F09439E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D9BFE-D942-3C9A-CAE7-83819306E922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D1137D-01B7-C92B-DEE6-213FB32F69FA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C62251D-6843-5EAE-B2DA-0DE0753F861F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0AA607A6-350B-3D42-29C8-001A9C02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9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6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C4C867E1-3CE0-9AAA-96AD-D19A84F7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FE5DF-7A58-574A-57A3-12EBC3380971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64A5AB-435D-A3E7-D58D-CC4804ACCC7F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09CB24E-63AE-7A91-F7F7-62C0D79D4E1D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CACEC6DB-E27E-5FC6-58B3-2FC89762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10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50A823B1-03B7-CAA0-A72E-055AFE94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3D18B1-337E-F7A4-2357-D367834D6705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E3199-A3CF-058D-AF19-84017E39A5A6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60E16D1-6A09-395D-7D2E-0B783B9523A2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7FB907C3-0B98-D767-2B5D-7A412B8B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6250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698CE0D1-454C-5E14-E27D-CE39172D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F296F-FC26-03C9-47BF-7F6A2D66F81E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09F99-D03D-A01E-62B9-6FE3AF6DE072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43B269D6-AA48-0F21-6009-F7013D522CDB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39377A5-EFA0-5609-8E85-FCF18E9F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1036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C9B807-1C3D-5591-4F76-A7D38A17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A898-EAEF-90C7-20E4-E8532558F944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79BF2-1EA7-D384-1F08-1806A43F6538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1A7657F-B7CE-104D-8E0B-419E411A7FB4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C6257AD1-1F3F-9860-F055-498981CA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83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5B665-2ADA-EA1B-7169-D7071F60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24EC34-07D4-0EBD-4B69-1316239F6963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E478F-9C59-6DA1-5EB2-54B5A86EE542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07685E9-8AE0-9ACB-0805-AC6475875378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8" name="제목 16">
            <a:extLst>
              <a:ext uri="{FF2B5EF4-FFF2-40B4-BE49-F238E27FC236}">
                <a16:creationId xmlns:a16="http://schemas.microsoft.com/office/drawing/2014/main" id="{46AC6D0A-B50A-538B-ABDE-D6B4812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3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8EC71B21-CB37-20C0-8251-1AEAF046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9E6F-37A2-DE32-35E6-3E85A4B6CB9F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9CA71-31EA-6F08-D7A2-1085C39AF55B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36659685-2951-D775-7043-A4F8DA723073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80926F3D-2973-1E2E-0190-3860A2B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06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301A1660-BBA1-6765-B2CF-CDAB8FC9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C1E14E-946C-0E6D-A6C2-41251788D72F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F18CB0-E51B-B3F6-E295-228935D8528A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7DCA1AF-1965-50FF-119A-6E7FB5A1AD3D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588D5832-B2B5-2A55-165E-C995BE98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2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3245F-A16D-6C88-9649-1323AC7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1C085-A356-7789-D12B-C2596611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FBFC6-9EE2-04D7-1B73-23BAC543A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7132-A3F1-42AC-AAAC-B228FCAC0F02}" type="datetime1">
              <a:rPr lang="ko-KR" altLang="en-US" smtClean="0"/>
              <a:t>2022-11-21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37C6D8-F7A1-369D-E159-007D5D36D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26E20-8CDA-7823-AD3C-88BFA437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397C4A-FF4C-B5DE-C686-906C927F570B}"/>
              </a:ext>
            </a:extLst>
          </p:cNvPr>
          <p:cNvSpPr/>
          <p:nvPr/>
        </p:nvSpPr>
        <p:spPr>
          <a:xfrm>
            <a:off x="3396342" y="2255158"/>
            <a:ext cx="5399311" cy="914399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77AE-B603-A64C-92DA-76AD19EC87F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5A0F03-F1DE-B48D-B1CB-17FF01381952}"/>
              </a:ext>
            </a:extLst>
          </p:cNvPr>
          <p:cNvGrpSpPr/>
          <p:nvPr/>
        </p:nvGrpSpPr>
        <p:grpSpPr>
          <a:xfrm>
            <a:off x="2865501" y="1291114"/>
            <a:ext cx="6473380" cy="421481"/>
            <a:chOff x="2865501" y="935517"/>
            <a:chExt cx="6473380" cy="421481"/>
          </a:xfrm>
        </p:grpSpPr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DE2AB78F-DA20-85AF-CAC8-912DE96C367F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AE3CC339-8EF2-7B77-5199-2570B7D74BCC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160CF-C4C2-88FF-2457-80D8914B9285}"/>
              </a:ext>
            </a:extLst>
          </p:cNvPr>
          <p:cNvSpPr txBox="1"/>
          <p:nvPr/>
        </p:nvSpPr>
        <p:spPr>
          <a:xfrm>
            <a:off x="3048000" y="1644168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리뷰 기반 영화 추천 시스템</a:t>
            </a:r>
            <a:endParaRPr lang="ko-KR" altLang="en-US" sz="3500" b="1" spc="-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09D2F-9180-DB8A-6262-7F9E2EF14AE8}"/>
              </a:ext>
            </a:extLst>
          </p:cNvPr>
          <p:cNvSpPr txBox="1"/>
          <p:nvPr/>
        </p:nvSpPr>
        <p:spPr>
          <a:xfrm>
            <a:off x="3048000" y="3445721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발표</a:t>
            </a:r>
            <a:endParaRPr lang="ko-KR" altLang="en-US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4CB7C-317A-F926-99F4-274D13EE667C}"/>
              </a:ext>
            </a:extLst>
          </p:cNvPr>
          <p:cNvSpPr txBox="1"/>
          <p:nvPr/>
        </p:nvSpPr>
        <p:spPr>
          <a:xfrm>
            <a:off x="3048000" y="225018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필름 </a:t>
            </a:r>
            <a:r>
              <a:rPr lang="ko-KR" altLang="en-US" sz="5500" b="1" dirty="0" err="1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이너사이드</a:t>
            </a:r>
            <a:endParaRPr lang="ko-KR" altLang="en-US" sz="5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018D-CEB4-2B05-AC8E-EF018BB528FB}"/>
              </a:ext>
            </a:extLst>
          </p:cNvPr>
          <p:cNvSpPr txBox="1"/>
          <p:nvPr/>
        </p:nvSpPr>
        <p:spPr>
          <a:xfrm>
            <a:off x="3048000" y="38103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F2D9A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Ver1.0</a:t>
            </a:r>
            <a:endParaRPr lang="ko-KR" altLang="en-US" sz="2000" dirty="0">
              <a:latin typeface="Doppio One" panose="02010603030000020804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286076-28DA-7C33-B547-D86EEDEFD785}"/>
              </a:ext>
            </a:extLst>
          </p:cNvPr>
          <p:cNvGrpSpPr/>
          <p:nvPr/>
        </p:nvGrpSpPr>
        <p:grpSpPr>
          <a:xfrm rot="10800000">
            <a:off x="2865501" y="3780311"/>
            <a:ext cx="6473380" cy="421481"/>
            <a:chOff x="2865501" y="935517"/>
            <a:chExt cx="6473380" cy="421481"/>
          </a:xfrm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ECCAE900-19BC-4886-25F5-418F57DBBF00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4DBB9C84-3BDB-06F7-249F-46681C1F5671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6F0D-324C-E7E6-DDAF-EDB188CC6F51}"/>
              </a:ext>
            </a:extLst>
          </p:cNvPr>
          <p:cNvGrpSpPr/>
          <p:nvPr/>
        </p:nvGrpSpPr>
        <p:grpSpPr>
          <a:xfrm>
            <a:off x="546332" y="212621"/>
            <a:ext cx="2304353" cy="554031"/>
            <a:chOff x="546332" y="114300"/>
            <a:chExt cx="2304353" cy="5540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4106C8-246F-8401-35D3-F778AB66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824" b="89706" l="7383" r="93960">
                          <a14:foregroundMark x1="18456" y1="45588" x2="18456" y2="50000"/>
                          <a14:foregroundMark x1="22148" y1="45588" x2="22148" y2="50000"/>
                          <a14:foregroundMark x1="24497" y1="48529" x2="24497" y2="50000"/>
                          <a14:foregroundMark x1="30201" y1="45588" x2="30201" y2="48529"/>
                          <a14:foregroundMark x1="36222" y1="44202" x2="35906" y2="45588"/>
                          <a14:foregroundMark x1="36577" y1="42647" x2="36428" y2="43302"/>
                          <a14:foregroundMark x1="39597" y1="64706" x2="39597" y2="65120"/>
                          <a14:foregroundMark x1="46309" y1="45588" x2="46309" y2="50000"/>
                          <a14:foregroundMark x1="42953" y1="42647" x2="43289" y2="45588"/>
                          <a14:foregroundMark x1="47987" y1="42647" x2="47987" y2="47059"/>
                          <a14:foregroundMark x1="55034" y1="41176" x2="55705" y2="41176"/>
                          <a14:foregroundMark x1="55705" y1="60294" x2="56040" y2="64706"/>
                          <a14:foregroundMark x1="65436" y1="54412" x2="66107" y2="55882"/>
                          <a14:foregroundMark x1="61074" y1="42647" x2="61745" y2="47059"/>
                          <a14:foregroundMark x1="13423" y1="55882" x2="13423" y2="60294"/>
                          <a14:foregroundMark x1="13087" y1="47059" x2="13423" y2="50000"/>
                          <a14:foregroundMark x1="11409" y1="51471" x2="11409" y2="54412"/>
                          <a14:foregroundMark x1="70470" y1="47059" x2="69799" y2="51471"/>
                          <a14:foregroundMark x1="73154" y1="44118" x2="73154" y2="48529"/>
                          <a14:foregroundMark x1="75168" y1="45588" x2="75168" y2="47059"/>
                          <a14:foregroundMark x1="77517" y1="48529" x2="77517" y2="51471"/>
                          <a14:foregroundMark x1="70470" y1="66176" x2="70805" y2="69118"/>
                          <a14:foregroundMark x1="83221" y1="50000" x2="83893" y2="54412"/>
                          <a14:foregroundMark x1="88926" y1="33824" x2="88926" y2="39706"/>
                          <a14:foregroundMark x1="93624" y1="33824" x2="93960" y2="38235"/>
                          <a14:foregroundMark x1="13087" y1="60294" x2="13087" y2="67647"/>
                          <a14:foregroundMark x1="30201" y1="58824" x2="30201" y2="69118"/>
                          <a14:foregroundMark x1="47987" y1="54412" x2="48346" y2="62284"/>
                          <a14:foregroundMark x1="48322" y1="58824" x2="48322" y2="70588"/>
                          <a14:foregroundMark x1="88591" y1="32353" x2="88591" y2="41176"/>
                          <a14:foregroundMark x1="53356" y1="42647" x2="52349" y2="42647"/>
                          <a14:foregroundMark x1="58054" y1="45588" x2="58389" y2="54412"/>
                          <a14:foregroundMark x1="70470" y1="39706" x2="70470" y2="42647"/>
                          <a14:foregroundMark x1="75168" y1="38235" x2="75168" y2="41176"/>
                          <a14:foregroundMark x1="78188" y1="42647" x2="80537" y2="42647"/>
                          <a14:foregroundMark x1="83893" y1="38235" x2="83557" y2="47059"/>
                          <a14:foregroundMark x1="79866" y1="52941" x2="78523" y2="51471"/>
                          <a14:foregroundMark x1="77852" y1="60294" x2="77852" y2="63235"/>
                          <a14:foregroundMark x1="74832" y1="72059" x2="73826" y2="72059"/>
                          <a14:foregroundMark x1="13087" y1="41176" x2="13087" y2="44118"/>
                          <a14:foregroundMark x1="22148" y1="39706" x2="22819" y2="45588"/>
                          <a14:foregroundMark x1="30201" y1="38235" x2="30537" y2="42647"/>
                          <a14:foregroundMark x1="22148" y1="73529" x2="22483" y2="60294"/>
                          <a14:foregroundMark x1="39262" y1="39706" x2="38926" y2="51471"/>
                          <a14:foregroundMark x1="38255" y1="54412" x2="38926" y2="54412"/>
                          <a14:backgroundMark x1="63423" y1="60294" x2="64094" y2="60294"/>
                          <a14:backgroundMark x1="12752" y1="54412" x2="12752" y2="55882"/>
                          <a14:backgroundMark x1="36242" y1="55882" x2="35570" y2="57353"/>
                          <a14:backgroundMark x1="38255" y1="55882" x2="37919" y2="5588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5274" b="-1585"/>
            <a:stretch/>
          </p:blipFill>
          <p:spPr>
            <a:xfrm>
              <a:off x="2498725" y="114300"/>
              <a:ext cx="351960" cy="55403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FD289-F3D4-91FB-6E34-C6EC2CE75E31}"/>
                </a:ext>
              </a:extLst>
            </p:cNvPr>
            <p:cNvSpPr txBox="1"/>
            <p:nvPr/>
          </p:nvSpPr>
          <p:spPr>
            <a:xfrm>
              <a:off x="546332" y="182990"/>
              <a:ext cx="20825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6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아시아경제</a:t>
              </a:r>
              <a:r>
                <a:rPr lang="ko-KR" altLang="en-US" sz="16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교육센터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4480-5E81-D6F9-2D08-64E9B3F2C1C0}"/>
              </a:ext>
            </a:extLst>
          </p:cNvPr>
          <p:cNvSpPr txBox="1"/>
          <p:nvPr/>
        </p:nvSpPr>
        <p:spPr>
          <a:xfrm>
            <a:off x="3004287" y="5028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기반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AI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 부트캠프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12D91-E4F5-6841-4C69-EAE5459AEEFC}"/>
              </a:ext>
            </a:extLst>
          </p:cNvPr>
          <p:cNvSpPr txBox="1"/>
          <p:nvPr/>
        </p:nvSpPr>
        <p:spPr>
          <a:xfrm>
            <a:off x="2909945" y="5365835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인사이드아웃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70CC9-C129-22A7-8BA5-BF3DB87FE82F}"/>
              </a:ext>
            </a:extLst>
          </p:cNvPr>
          <p:cNvSpPr txBox="1"/>
          <p:nvPr/>
        </p:nvSpPr>
        <p:spPr>
          <a:xfrm>
            <a:off x="2909945" y="5696134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4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2.2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  <a:endParaRPr lang="ko-KR" altLang="en-US" dirty="0"/>
          </a:p>
        </p:txBody>
      </p:sp>
      <p:sp>
        <p:nvSpPr>
          <p:cNvPr id="2" name="사각형: 둥근 모서리 25">
            <a:extLst>
              <a:ext uri="{FF2B5EF4-FFF2-40B4-BE49-F238E27FC236}">
                <a16:creationId xmlns:a16="http://schemas.microsoft.com/office/drawing/2014/main" id="{EE12F604-F74F-7656-E406-0AF308914B7C}"/>
              </a:ext>
            </a:extLst>
          </p:cNvPr>
          <p:cNvSpPr>
            <a:spLocks/>
          </p:cNvSpPr>
          <p:nvPr/>
        </p:nvSpPr>
        <p:spPr>
          <a:xfrm>
            <a:off x="468312" y="2925976"/>
            <a:ext cx="11126788" cy="2092605"/>
          </a:xfrm>
          <a:prstGeom prst="roundRect">
            <a:avLst/>
          </a:prstGeom>
          <a:ln w="38100">
            <a:solidFill>
              <a:srgbClr val="5F2D9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BEEDE-C70F-C66C-84BA-79F4F206DC7D}"/>
              </a:ext>
            </a:extLst>
          </p:cNvPr>
          <p:cNvSpPr txBox="1"/>
          <p:nvPr/>
        </p:nvSpPr>
        <p:spPr>
          <a:xfrm>
            <a:off x="4063908" y="1754479"/>
            <a:ext cx="40990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소프트웨어 개발 프로세스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(SDP)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1B214A-C406-D753-B49A-8BBD2E286D68}"/>
              </a:ext>
            </a:extLst>
          </p:cNvPr>
          <p:cNvGrpSpPr/>
          <p:nvPr/>
        </p:nvGrpSpPr>
        <p:grpSpPr>
          <a:xfrm>
            <a:off x="744172" y="3277899"/>
            <a:ext cx="10829069" cy="374207"/>
            <a:chOff x="799446" y="3196707"/>
            <a:chExt cx="10829069" cy="374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B9AE6C-C717-CFB7-2866-6D1247F7B0D1}"/>
                </a:ext>
              </a:extLst>
            </p:cNvPr>
            <p:cNvSpPr txBox="1">
              <a:spLocks/>
            </p:cNvSpPr>
            <p:nvPr/>
          </p:nvSpPr>
          <p:spPr>
            <a:xfrm>
              <a:off x="799446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 분석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DF4C8-1616-62B1-2F33-B386FC167945}"/>
                </a:ext>
              </a:extLst>
            </p:cNvPr>
            <p:cNvSpPr txBox="1"/>
            <p:nvPr/>
          </p:nvSpPr>
          <p:spPr>
            <a:xfrm>
              <a:off x="2796368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기본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CB3707-5424-857C-E624-BC3AD6E03D7B}"/>
                </a:ext>
              </a:extLst>
            </p:cNvPr>
            <p:cNvSpPr txBox="1"/>
            <p:nvPr/>
          </p:nvSpPr>
          <p:spPr>
            <a:xfrm>
              <a:off x="5101265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상세 설계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AE711E-C0A2-083D-EAFD-234321A8BF87}"/>
                </a:ext>
              </a:extLst>
            </p:cNvPr>
            <p:cNvSpPr txBox="1"/>
            <p:nvPr/>
          </p:nvSpPr>
          <p:spPr>
            <a:xfrm>
              <a:off x="6866412" y="3200596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프로그램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E8E435-8C7F-B418-1594-89428121B7FA}"/>
                </a:ext>
              </a:extLst>
            </p:cNvPr>
            <p:cNvSpPr txBox="1"/>
            <p:nvPr/>
          </p:nvSpPr>
          <p:spPr>
            <a:xfrm>
              <a:off x="9612634" y="3201582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테스트 및 배포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AC3F9C-E8D2-11C3-DCBA-75B6B06B4128}"/>
              </a:ext>
            </a:extLst>
          </p:cNvPr>
          <p:cNvGrpSpPr/>
          <p:nvPr/>
        </p:nvGrpSpPr>
        <p:grpSpPr>
          <a:xfrm>
            <a:off x="749227" y="3883559"/>
            <a:ext cx="10620404" cy="692497"/>
            <a:chOff x="850221" y="3573767"/>
            <a:chExt cx="10620404" cy="6924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16BB34-1C05-AAFE-8270-A9EC2ACAD108}"/>
                </a:ext>
              </a:extLst>
            </p:cNvPr>
            <p:cNvSpPr txBox="1">
              <a:spLocks/>
            </p:cNvSpPr>
            <p:nvPr/>
          </p:nvSpPr>
          <p:spPr>
            <a:xfrm>
              <a:off x="850221" y="3573767"/>
              <a:ext cx="1532754" cy="29238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요구사항 정의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5DED27-48E5-1B29-1CB1-443788EDB00D}"/>
                </a:ext>
              </a:extLst>
            </p:cNvPr>
            <p:cNvSpPr txBox="1"/>
            <p:nvPr/>
          </p:nvSpPr>
          <p:spPr>
            <a:xfrm>
              <a:off x="2811905" y="3573767"/>
              <a:ext cx="1799905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시스템 구조 정의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기능 정의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27EC06-7887-C6C9-8C72-6AD4D8CA8C8A}"/>
                </a:ext>
              </a:extLst>
            </p:cNvPr>
            <p:cNvSpPr txBox="1"/>
            <p:nvPr/>
          </p:nvSpPr>
          <p:spPr>
            <a:xfrm>
              <a:off x="5120975" y="3573767"/>
              <a:ext cx="1684745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DB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설계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UI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48EB82-94FC-5AA7-0B9D-0581B0092BFB}"/>
                </a:ext>
              </a:extLst>
            </p:cNvPr>
            <p:cNvSpPr txBox="1"/>
            <p:nvPr/>
          </p:nvSpPr>
          <p:spPr>
            <a:xfrm>
              <a:off x="6911732" y="3573767"/>
              <a:ext cx="2179027" cy="6924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UI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구현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데이터 수집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저장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정제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데이터 모델링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352F72-769E-F6B7-15FC-024FF502D9C9}"/>
                </a:ext>
              </a:extLst>
            </p:cNvPr>
            <p:cNvSpPr txBox="1"/>
            <p:nvPr/>
          </p:nvSpPr>
          <p:spPr>
            <a:xfrm>
              <a:off x="9670720" y="3573767"/>
              <a:ext cx="1799905" cy="6924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단위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통합테스트 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인수 테스트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배포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5483605-2484-3F09-1A71-FDDCC17D1D05}"/>
              </a:ext>
            </a:extLst>
          </p:cNvPr>
          <p:cNvGrpSpPr/>
          <p:nvPr/>
        </p:nvGrpSpPr>
        <p:grpSpPr>
          <a:xfrm>
            <a:off x="2331435" y="3961529"/>
            <a:ext cx="7097512" cy="336628"/>
            <a:chOff x="2487823" y="3561797"/>
            <a:chExt cx="7097512" cy="336628"/>
          </a:xfrm>
          <a:solidFill>
            <a:srgbClr val="5F2D9A"/>
          </a:solidFill>
        </p:grpSpPr>
        <p:sp>
          <p:nvSpPr>
            <p:cNvPr id="39" name="이등변 삼각형 18">
              <a:extLst>
                <a:ext uri="{FF2B5EF4-FFF2-40B4-BE49-F238E27FC236}">
                  <a16:creationId xmlns:a16="http://schemas.microsoft.com/office/drawing/2014/main" id="{A0B30761-7202-1BCE-B29D-0F588AFB9E04}"/>
                </a:ext>
              </a:extLst>
            </p:cNvPr>
            <p:cNvSpPr/>
            <p:nvPr/>
          </p:nvSpPr>
          <p:spPr>
            <a:xfrm rot="5400000">
              <a:off x="2465902" y="3583718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19">
              <a:extLst>
                <a:ext uri="{FF2B5EF4-FFF2-40B4-BE49-F238E27FC236}">
                  <a16:creationId xmlns:a16="http://schemas.microsoft.com/office/drawing/2014/main" id="{AA39F61F-9E9E-2C6C-6922-73FB579B206C}"/>
                </a:ext>
              </a:extLst>
            </p:cNvPr>
            <p:cNvSpPr/>
            <p:nvPr/>
          </p:nvSpPr>
          <p:spPr>
            <a:xfrm rot="5400000">
              <a:off x="4726645" y="3598606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20">
              <a:extLst>
                <a:ext uri="{FF2B5EF4-FFF2-40B4-BE49-F238E27FC236}">
                  <a16:creationId xmlns:a16="http://schemas.microsoft.com/office/drawing/2014/main" id="{EF50451C-9AF1-9F04-FC29-E5505589D8B0}"/>
                </a:ext>
              </a:extLst>
            </p:cNvPr>
            <p:cNvSpPr/>
            <p:nvPr/>
          </p:nvSpPr>
          <p:spPr>
            <a:xfrm rot="5400000">
              <a:off x="6542888" y="3598609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21">
              <a:extLst>
                <a:ext uri="{FF2B5EF4-FFF2-40B4-BE49-F238E27FC236}">
                  <a16:creationId xmlns:a16="http://schemas.microsoft.com/office/drawing/2014/main" id="{1289FED9-DCCA-9E80-E8FC-B9853D363F47}"/>
                </a:ext>
              </a:extLst>
            </p:cNvPr>
            <p:cNvSpPr/>
            <p:nvPr/>
          </p:nvSpPr>
          <p:spPr>
            <a:xfrm rot="5400000">
              <a:off x="9289406" y="3602497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208D6B-75A9-F3AB-ED4A-9B1192823A8F}"/>
              </a:ext>
            </a:extLst>
          </p:cNvPr>
          <p:cNvSpPr txBox="1"/>
          <p:nvPr/>
        </p:nvSpPr>
        <p:spPr>
          <a:xfrm>
            <a:off x="4265612" y="2156533"/>
            <a:ext cx="3557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S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oftware </a:t>
            </a:r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D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evelopment </a:t>
            </a:r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P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rocess</a:t>
            </a:r>
            <a:endParaRPr lang="x-none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4E1E-C54E-0255-B8E7-E6AA63AC6AE7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2.3 </a:t>
            </a:r>
            <a:r>
              <a:rPr lang="ko-KR" altLang="en-US" dirty="0"/>
              <a:t>개발환경</a:t>
            </a:r>
          </a:p>
        </p:txBody>
      </p:sp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4E2AC4FB-9FC3-A3AB-191A-80236A02079F}"/>
              </a:ext>
            </a:extLst>
          </p:cNvPr>
          <p:cNvSpPr/>
          <p:nvPr/>
        </p:nvSpPr>
        <p:spPr>
          <a:xfrm>
            <a:off x="1933057" y="2003268"/>
            <a:ext cx="8325885" cy="316064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B0EDF-759F-572C-77A3-199DF83673BB}"/>
              </a:ext>
            </a:extLst>
          </p:cNvPr>
          <p:cNvSpPr txBox="1"/>
          <p:nvPr/>
        </p:nvSpPr>
        <p:spPr>
          <a:xfrm>
            <a:off x="2518966" y="2338004"/>
            <a:ext cx="7154065" cy="2462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Window 10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SCM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(Software Configuration Management)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Git Hub</a:t>
            </a: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(Integrated Development Environment)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/>
            </a:r>
            <a:b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Code 1.69.2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MySQL Workbench 8.0.3</a:t>
            </a: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Language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Python, MySQL</a:t>
            </a: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B486E-9509-1368-95A8-DAE9E05E4A78}"/>
              </a:ext>
            </a:extLst>
          </p:cNvPr>
          <p:cNvSpPr txBox="1"/>
          <p:nvPr/>
        </p:nvSpPr>
        <p:spPr>
          <a:xfrm>
            <a:off x="4046489" y="1435790"/>
            <a:ext cx="40990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D50B6-CD1C-682A-8B2D-F57BCA9969B9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2.4 </a:t>
            </a:r>
            <a:r>
              <a:rPr lang="ko-KR" altLang="en-US" dirty="0"/>
              <a:t>조직구성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F9B1606-F93C-99EA-8B3D-74FB3657E5BE}"/>
              </a:ext>
            </a:extLst>
          </p:cNvPr>
          <p:cNvSpPr/>
          <p:nvPr/>
        </p:nvSpPr>
        <p:spPr>
          <a:xfrm>
            <a:off x="3758735" y="1480830"/>
            <a:ext cx="4611027" cy="461102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C3BC11-547E-D152-ACBD-E5553C892C0D}"/>
              </a:ext>
            </a:extLst>
          </p:cNvPr>
          <p:cNvSpPr/>
          <p:nvPr/>
        </p:nvSpPr>
        <p:spPr>
          <a:xfrm>
            <a:off x="2567606" y="1717470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1ABD3-DBFE-A9F5-5218-BAF15693FAFC}"/>
              </a:ext>
            </a:extLst>
          </p:cNvPr>
          <p:cNvSpPr txBox="1"/>
          <p:nvPr/>
        </p:nvSpPr>
        <p:spPr>
          <a:xfrm>
            <a:off x="2725386" y="1892278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D393692C-0A39-B7C0-A877-604A02DDF5E3}"/>
              </a:ext>
            </a:extLst>
          </p:cNvPr>
          <p:cNvSpPr/>
          <p:nvPr/>
        </p:nvSpPr>
        <p:spPr>
          <a:xfrm>
            <a:off x="7350958" y="1710119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93B89-76FB-4080-E850-919B08EC5DE7}"/>
              </a:ext>
            </a:extLst>
          </p:cNvPr>
          <p:cNvSpPr txBox="1"/>
          <p:nvPr/>
        </p:nvSpPr>
        <p:spPr>
          <a:xfrm>
            <a:off x="7508738" y="1884927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49E6C-51B1-630E-A32D-FA3D4331B156}"/>
              </a:ext>
            </a:extLst>
          </p:cNvPr>
          <p:cNvSpPr txBox="1"/>
          <p:nvPr/>
        </p:nvSpPr>
        <p:spPr>
          <a:xfrm>
            <a:off x="7508738" y="2489569"/>
            <a:ext cx="2100079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10A9A2B4-7A84-D695-89E1-273EA44C7799}"/>
              </a:ext>
            </a:extLst>
          </p:cNvPr>
          <p:cNvSpPr/>
          <p:nvPr/>
        </p:nvSpPr>
        <p:spPr>
          <a:xfrm>
            <a:off x="2567606" y="3911963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17C60-5907-0BDB-68ED-3DAC546D6D9D}"/>
              </a:ext>
            </a:extLst>
          </p:cNvPr>
          <p:cNvSpPr txBox="1"/>
          <p:nvPr/>
        </p:nvSpPr>
        <p:spPr>
          <a:xfrm>
            <a:off x="2725386" y="4086771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F119E-D68D-AE86-DFE4-96EACA22004A}"/>
              </a:ext>
            </a:extLst>
          </p:cNvPr>
          <p:cNvSpPr txBox="1"/>
          <p:nvPr/>
        </p:nvSpPr>
        <p:spPr>
          <a:xfrm>
            <a:off x="2725386" y="4856513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13E319B8-5C8E-2ED4-74C7-BAC97A6D1DB7}"/>
              </a:ext>
            </a:extLst>
          </p:cNvPr>
          <p:cNvSpPr/>
          <p:nvPr/>
        </p:nvSpPr>
        <p:spPr>
          <a:xfrm>
            <a:off x="7350958" y="3911722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82DE3-8C83-F248-FBB3-027D28061370}"/>
              </a:ext>
            </a:extLst>
          </p:cNvPr>
          <p:cNvSpPr txBox="1"/>
          <p:nvPr/>
        </p:nvSpPr>
        <p:spPr>
          <a:xfrm>
            <a:off x="7508738" y="4086530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36AC3-F5E5-0022-E47B-BB541A27CA0C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BAA00-04DB-1F7D-A1ED-DB7515A61B7E}"/>
              </a:ext>
            </a:extLst>
          </p:cNvPr>
          <p:cNvSpPr txBox="1"/>
          <p:nvPr/>
        </p:nvSpPr>
        <p:spPr>
          <a:xfrm>
            <a:off x="2708695" y="2438925"/>
            <a:ext cx="2100079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53BC-A8CE-F434-4261-5578EF023A80}"/>
              </a:ext>
            </a:extLst>
          </p:cNvPr>
          <p:cNvSpPr txBox="1"/>
          <p:nvPr/>
        </p:nvSpPr>
        <p:spPr>
          <a:xfrm>
            <a:off x="7472447" y="4640528"/>
            <a:ext cx="2100079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67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x-none" dirty="0"/>
              <a:t>Work Breakdown Structure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738B4-3603-CE73-008F-9B66746A577A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AA1E2-AC78-9AFA-97F9-963ED415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87156"/>
            <a:ext cx="11836400" cy="56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5B48E-EF3D-A76B-D2B6-E70078589867}"/>
              </a:ext>
            </a:extLst>
          </p:cNvPr>
          <p:cNvSpPr/>
          <p:nvPr/>
        </p:nvSpPr>
        <p:spPr>
          <a:xfrm>
            <a:off x="6582028" y="2238561"/>
            <a:ext cx="2227437" cy="877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설계와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AB43-3AEA-D431-C01D-EF8C7594AF95}"/>
              </a:ext>
            </a:extLst>
          </p:cNvPr>
          <p:cNvSpPr txBox="1"/>
          <p:nvPr/>
        </p:nvSpPr>
        <p:spPr>
          <a:xfrm>
            <a:off x="8664828" y="3230577"/>
            <a:ext cx="39116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F180F-5F49-4E3D-249E-65B1B5FAD56D}"/>
              </a:ext>
            </a:extLst>
          </p:cNvPr>
          <p:cNvSpPr txBox="1"/>
          <p:nvPr/>
        </p:nvSpPr>
        <p:spPr>
          <a:xfrm>
            <a:off x="6620128" y="3190778"/>
            <a:ext cx="2981835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요구사항 정의 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시스템 구조 설계</a:t>
            </a:r>
            <a:endParaRPr lang="en-US" altLang="ko-KR" dirty="0"/>
          </a:p>
          <a:p>
            <a:r>
              <a:rPr lang="en-US" altLang="ko-KR" dirty="0"/>
              <a:t>3-3. UI </a:t>
            </a:r>
            <a:r>
              <a:rPr lang="ko-KR" altLang="en-US" dirty="0"/>
              <a:t>화면 설계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68F445-5A0B-4C48-9E6D-6C6373CB6BCB}"/>
              </a:ext>
            </a:extLst>
          </p:cNvPr>
          <p:cNvGrpSpPr/>
          <p:nvPr/>
        </p:nvGrpSpPr>
        <p:grpSpPr>
          <a:xfrm>
            <a:off x="879164" y="2224840"/>
            <a:ext cx="10767499" cy="2278714"/>
            <a:chOff x="879164" y="2224840"/>
            <a:chExt cx="10767499" cy="22787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4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4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4000"/>
                    </a:schemeClr>
                  </a:solidFill>
                </a:rPr>
                <a:t>(</a:t>
              </a:r>
              <a:r>
                <a:rPr lang="en-US" altLang="x-none" sz="900" dirty="0">
                  <a:solidFill>
                    <a:schemeClr val="bg1">
                      <a:alpha val="24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4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4916E0E0-0446-4E47-4418-1D2D015698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4916E0E0-0446-4E47-4418-1D2D01569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8ACE3F3-3A07-B27C-993F-3D3C180D385C}"/>
              </a:ext>
            </a:extLst>
          </p:cNvPr>
          <p:cNvSpPr txBox="1"/>
          <p:nvPr/>
        </p:nvSpPr>
        <p:spPr>
          <a:xfrm>
            <a:off x="9475833" y="3181864"/>
            <a:ext cx="175688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4-1.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4-2.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감성분석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4-3.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통합테스트 결과보고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4-4.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참여인원 소감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690895" y="5536575"/>
            <a:ext cx="26598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(RQC: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Collection)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7EBA4-3BF2-257B-A815-CBA4C2E06425}"/>
              </a:ext>
            </a:extLst>
          </p:cNvPr>
          <p:cNvSpPr txBox="1"/>
          <p:nvPr/>
        </p:nvSpPr>
        <p:spPr>
          <a:xfrm>
            <a:off x="2556163" y="1617933"/>
            <a:ext cx="90516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대상 웹사이트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 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algn="r"/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AF3F9D8-4A58-A9F8-B56A-645A534A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65104"/>
              </p:ext>
            </p:extLst>
          </p:nvPr>
        </p:nvGraphicFramePr>
        <p:xfrm>
          <a:off x="791852" y="2302673"/>
          <a:ext cx="10735756" cy="3220650"/>
        </p:xfrm>
        <a:graphic>
          <a:graphicData uri="http://schemas.openxmlformats.org/drawingml/2006/table">
            <a:tbl>
              <a:tblPr/>
              <a:tblGrid>
                <a:gridCol w="12149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828612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92208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58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274472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RQC-01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포털 리뷰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비교 분석을 위해 초기 데이터 구축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포털 중 가장 대중적인 네이버 영화의 리뷰 한정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각 영화의 리뷰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총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리뷰번호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수집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136425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RQC-02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통합전산망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비교 분석을 위해 초기 데이터 구축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영화관입장권통합전산망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(KOBIS)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기준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각 영화의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주연배우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6C53E56-6D59-3D19-97C4-9C28F81F00B3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64E0EC-B9DC-47C6-A31F-C5C7D749EC4B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수집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E6666-D9E3-FDAA-F029-22345D62DFD6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2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12EFB8-0037-ADAC-1650-751F0322DDDF}"/>
              </a:ext>
            </a:extLst>
          </p:cNvPr>
          <p:cNvGraphicFramePr>
            <a:graphicFrameLocks noGrp="1"/>
          </p:cNvGraphicFramePr>
          <p:nvPr/>
        </p:nvGraphicFramePr>
        <p:xfrm>
          <a:off x="775855" y="2095877"/>
          <a:ext cx="10735758" cy="3405223"/>
        </p:xfrm>
        <a:graphic>
          <a:graphicData uri="http://schemas.openxmlformats.org/drawingml/2006/table">
            <a:tbl>
              <a:tblPr/>
              <a:tblGrid>
                <a:gridCol w="1229280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860205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46273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604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77327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RQR-01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 데이터 정제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중복 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중복값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제거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내 특수문자 및 불필요한 키 값 제거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날짜 데이터는 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순으로 하이픈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(-)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 재정렬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날짜 데이터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값은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1111-11-11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 입력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1027264">
                <a:tc>
                  <a:txBody>
                    <a:bodyPr/>
                    <a:lstStyle/>
                    <a:p>
                      <a:pPr algn="ctr" fontAlgn="ctr"/>
                      <a:r>
                        <a:rPr lang="en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RQR-02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감성분석을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위한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전처리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한글 정제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토큰화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불용어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제거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중복값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제거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55886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75AD3D5-7C4A-E57B-7B3A-78259E8A2F5D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FA4B36-5456-C3B0-838F-672B458D5B41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정제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0D09E-28DD-EA0C-6A55-886EA9D8EE4E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775855" y="5501100"/>
            <a:ext cx="277346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(RQR: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Refinement)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3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E3A6A2-95DA-269F-FFEC-824F73777D85}"/>
              </a:ext>
            </a:extLst>
          </p:cNvPr>
          <p:cNvGraphicFramePr>
            <a:graphicFrameLocks noGrp="1"/>
          </p:cNvGraphicFramePr>
          <p:nvPr/>
        </p:nvGraphicFramePr>
        <p:xfrm>
          <a:off x="765705" y="2222951"/>
          <a:ext cx="10863217" cy="3224538"/>
        </p:xfrm>
        <a:graphic>
          <a:graphicData uri="http://schemas.openxmlformats.org/drawingml/2006/table">
            <a:tbl>
              <a:tblPr/>
              <a:tblGrid>
                <a:gridCol w="1243874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928576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9076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678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272915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RQS-01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 데이터 저장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 데이터의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csv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Database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및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Table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생성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csv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데이터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1272915">
                <a:tc>
                  <a:txBody>
                    <a:bodyPr/>
                    <a:lstStyle/>
                    <a:p>
                      <a:pPr algn="ctr" fontAlgn="ctr"/>
                      <a:r>
                        <a:rPr lang="en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RQS-02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감성분석을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위한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전처리한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데이터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토큰화한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데이터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산출한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긍정지수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추가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5098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68A22B-E3C2-733D-54AB-0890F0DCDF32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0E173CE-61C6-2474-ED34-A28C152A1139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저장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D80B4-70CB-975F-0DC2-1BB7999DC423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765705" y="5447489"/>
            <a:ext cx="24936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(RQS: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Storage)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23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E3A6A2-95DA-269F-FFEC-824F73777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302639"/>
              </p:ext>
            </p:extLst>
          </p:nvPr>
        </p:nvGraphicFramePr>
        <p:xfrm>
          <a:off x="765705" y="2204098"/>
          <a:ext cx="10863217" cy="2163621"/>
        </p:xfrm>
        <a:graphic>
          <a:graphicData uri="http://schemas.openxmlformats.org/drawingml/2006/table">
            <a:tbl>
              <a:tblPr/>
              <a:tblGrid>
                <a:gridCol w="114222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688123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8032868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522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641308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RQM-01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모델링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감성 리뷰의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긍정지수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예측 및 산출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 검증 훈련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최적화된 모델 완성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CB73-451F-E968-29B2-D87FF20AE329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4C7014A-64AC-0EA8-B9C8-054C83FA296E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모델링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397CD-E848-B7B1-FB18-1B0E1D02701F}"/>
              </a:ext>
            </a:extLst>
          </p:cNvPr>
          <p:cNvSpPr txBox="1"/>
          <p:nvPr/>
        </p:nvSpPr>
        <p:spPr>
          <a:xfrm>
            <a:off x="765705" y="4367719"/>
            <a:ext cx="25155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(RQM: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Modeling)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CF4ED-A122-FA43-E14B-5CE0D3EF98CA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2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9C3834-CFB8-C207-B3EA-A8E71497232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</a:t>
            </a:r>
            <a:r>
              <a:rPr lang="ko-KR" altLang="en-US" dirty="0"/>
              <a:t> 시스템 구성도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5381B-FCFF-A62E-B48B-B0AEA59D3485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9">
            <a:extLst>
              <a:ext uri="{FF2B5EF4-FFF2-40B4-BE49-F238E27FC236}">
                <a16:creationId xmlns:a16="http://schemas.microsoft.com/office/drawing/2014/main" id="{33831216-BE60-DF90-FA14-B2D07C80CDB1}"/>
              </a:ext>
            </a:extLst>
          </p:cNvPr>
          <p:cNvCxnSpPr>
            <a:cxnSpLocks/>
          </p:cNvCxnSpPr>
          <p:nvPr/>
        </p:nvCxnSpPr>
        <p:spPr>
          <a:xfrm flipH="1">
            <a:off x="4055511" y="3878669"/>
            <a:ext cx="2110530" cy="0"/>
          </a:xfrm>
          <a:prstGeom prst="line">
            <a:avLst/>
          </a:prstGeom>
          <a:ln w="28575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E662B4D4-F507-0777-736D-150E21B21750}"/>
              </a:ext>
            </a:extLst>
          </p:cNvPr>
          <p:cNvSpPr/>
          <p:nvPr/>
        </p:nvSpPr>
        <p:spPr>
          <a:xfrm>
            <a:off x="6082849" y="3826463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8278D0-CAEF-ECC9-0B0D-A45AFB4C2844}"/>
              </a:ext>
            </a:extLst>
          </p:cNvPr>
          <p:cNvSpPr/>
          <p:nvPr/>
        </p:nvSpPr>
        <p:spPr>
          <a:xfrm>
            <a:off x="4440913" y="2871969"/>
            <a:ext cx="1453471" cy="1954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6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498C23D-639A-665E-C2A5-5B3BFA25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606" y="3093698"/>
            <a:ext cx="999170" cy="1070048"/>
          </a:xfrm>
          <a:prstGeom prst="rect">
            <a:avLst/>
          </a:prstGeom>
        </p:spPr>
      </p:pic>
      <p:cxnSp>
        <p:nvCxnSpPr>
          <p:cNvPr id="42" name="직선 연결선 53">
            <a:extLst>
              <a:ext uri="{FF2B5EF4-FFF2-40B4-BE49-F238E27FC236}">
                <a16:creationId xmlns:a16="http://schemas.microsoft.com/office/drawing/2014/main" id="{23FA4831-9CAF-9C77-38A1-0961E5844273}"/>
              </a:ext>
            </a:extLst>
          </p:cNvPr>
          <p:cNvCxnSpPr>
            <a:cxnSpLocks/>
          </p:cNvCxnSpPr>
          <p:nvPr/>
        </p:nvCxnSpPr>
        <p:spPr>
          <a:xfrm>
            <a:off x="6748737" y="2523281"/>
            <a:ext cx="0" cy="3578493"/>
          </a:xfrm>
          <a:prstGeom prst="line">
            <a:avLst/>
          </a:prstGeom>
          <a:ln w="38100">
            <a:solidFill>
              <a:srgbClr val="5F2D9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39">
            <a:extLst>
              <a:ext uri="{FF2B5EF4-FFF2-40B4-BE49-F238E27FC236}">
                <a16:creationId xmlns:a16="http://schemas.microsoft.com/office/drawing/2014/main" id="{33831216-BE60-DF90-FA14-B2D07C80CDB1}"/>
              </a:ext>
            </a:extLst>
          </p:cNvPr>
          <p:cNvCxnSpPr>
            <a:cxnSpLocks/>
            <a:stCxn id="58" idx="6"/>
          </p:cNvCxnSpPr>
          <p:nvPr/>
        </p:nvCxnSpPr>
        <p:spPr>
          <a:xfrm flipH="1">
            <a:off x="6138346" y="3878669"/>
            <a:ext cx="1786645" cy="0"/>
          </a:xfrm>
          <a:prstGeom prst="line">
            <a:avLst/>
          </a:prstGeom>
          <a:ln w="28575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8278D0-CAEF-ECC9-0B0D-A45AFB4C2844}"/>
              </a:ext>
            </a:extLst>
          </p:cNvPr>
          <p:cNvSpPr/>
          <p:nvPr/>
        </p:nvSpPr>
        <p:spPr>
          <a:xfrm>
            <a:off x="6165520" y="2871969"/>
            <a:ext cx="1453471" cy="1954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AA6D4-D37A-F3A0-DC7B-ADDE4BF405E1}"/>
              </a:ext>
            </a:extLst>
          </p:cNvPr>
          <p:cNvSpPr txBox="1"/>
          <p:nvPr/>
        </p:nvSpPr>
        <p:spPr>
          <a:xfrm>
            <a:off x="5989967" y="4160652"/>
            <a:ext cx="1684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498C23D-639A-665E-C2A5-5B3BFA25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13" y="3093698"/>
            <a:ext cx="999170" cy="1070048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170343-DA5E-6007-2808-997453542C13}"/>
              </a:ext>
            </a:extLst>
          </p:cNvPr>
          <p:cNvGrpSpPr/>
          <p:nvPr/>
        </p:nvGrpSpPr>
        <p:grpSpPr>
          <a:xfrm>
            <a:off x="2605558" y="2772525"/>
            <a:ext cx="1024818" cy="541676"/>
            <a:chOff x="2962014" y="2817880"/>
            <a:chExt cx="1727019" cy="541676"/>
          </a:xfrm>
        </p:grpSpPr>
        <p:sp>
          <p:nvSpPr>
            <p:cNvPr id="48" name="사각형: 둥근 모서리 7">
              <a:extLst>
                <a:ext uri="{FF2B5EF4-FFF2-40B4-BE49-F238E27FC236}">
                  <a16:creationId xmlns:a16="http://schemas.microsoft.com/office/drawing/2014/main" id="{905C076B-C1E5-15D0-286A-DD72EAB82815}"/>
                </a:ext>
              </a:extLst>
            </p:cNvPr>
            <p:cNvSpPr/>
            <p:nvPr/>
          </p:nvSpPr>
          <p:spPr>
            <a:xfrm>
              <a:off x="3236027" y="2817880"/>
              <a:ext cx="1453006" cy="541676"/>
            </a:xfrm>
            <a:prstGeom prst="roundRect">
              <a:avLst>
                <a:gd name="adj" fmla="val 25556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웹크롤러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직선 연결선 51">
              <a:extLst>
                <a:ext uri="{FF2B5EF4-FFF2-40B4-BE49-F238E27FC236}">
                  <a16:creationId xmlns:a16="http://schemas.microsoft.com/office/drawing/2014/main" id="{78CCF026-EE26-3BBE-E324-B175C8A5E2FB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2962014" y="3088718"/>
              <a:ext cx="274013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사각형: 둥근 모서리 7">
            <a:extLst>
              <a:ext uri="{FF2B5EF4-FFF2-40B4-BE49-F238E27FC236}">
                <a16:creationId xmlns:a16="http://schemas.microsoft.com/office/drawing/2014/main" id="{DEFBC8C4-A15D-A656-BAAB-9420C6E0A5B8}"/>
              </a:ext>
            </a:extLst>
          </p:cNvPr>
          <p:cNvSpPr/>
          <p:nvPr/>
        </p:nvSpPr>
        <p:spPr>
          <a:xfrm>
            <a:off x="7877574" y="3589241"/>
            <a:ext cx="1696529" cy="530165"/>
          </a:xfrm>
          <a:prstGeom prst="roundRect">
            <a:avLst>
              <a:gd name="adj" fmla="val 118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리뷰의 감성 분석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00A417-822E-A94A-1709-336E28870655}"/>
              </a:ext>
            </a:extLst>
          </p:cNvPr>
          <p:cNvSpPr txBox="1"/>
          <p:nvPr/>
        </p:nvSpPr>
        <p:spPr>
          <a:xfrm rot="16200000">
            <a:off x="4094214" y="1693170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2" name="사각형: 둥근 모서리 7">
            <a:extLst>
              <a:ext uri="{FF2B5EF4-FFF2-40B4-BE49-F238E27FC236}">
                <a16:creationId xmlns:a16="http://schemas.microsoft.com/office/drawing/2014/main" id="{89D43D3A-1265-643E-9A96-E9D7A330C01F}"/>
              </a:ext>
            </a:extLst>
          </p:cNvPr>
          <p:cNvSpPr/>
          <p:nvPr/>
        </p:nvSpPr>
        <p:spPr>
          <a:xfrm>
            <a:off x="10009551" y="3565153"/>
            <a:ext cx="1624113" cy="530166"/>
          </a:xfrm>
          <a:prstGeom prst="roundRect">
            <a:avLst>
              <a:gd name="adj" fmla="val 118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긍정지수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연결선 51">
            <a:extLst>
              <a:ext uri="{FF2B5EF4-FFF2-40B4-BE49-F238E27FC236}">
                <a16:creationId xmlns:a16="http://schemas.microsoft.com/office/drawing/2014/main" id="{20BEC809-5C7F-C96D-BB0F-D3B87C9EBF21}"/>
              </a:ext>
            </a:extLst>
          </p:cNvPr>
          <p:cNvCxnSpPr>
            <a:cxnSpLocks/>
          </p:cNvCxnSpPr>
          <p:nvPr/>
        </p:nvCxnSpPr>
        <p:spPr>
          <a:xfrm flipH="1">
            <a:off x="9556491" y="3853198"/>
            <a:ext cx="480933" cy="0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90239D-8D78-EC7E-50CB-69A3013AA216}"/>
              </a:ext>
            </a:extLst>
          </p:cNvPr>
          <p:cNvSpPr txBox="1"/>
          <p:nvPr/>
        </p:nvSpPr>
        <p:spPr>
          <a:xfrm rot="16200000">
            <a:off x="7297955" y="1679504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5" name="사각형: 둥근 모서리 7">
            <a:extLst>
              <a:ext uri="{FF2B5EF4-FFF2-40B4-BE49-F238E27FC236}">
                <a16:creationId xmlns:a16="http://schemas.microsoft.com/office/drawing/2014/main" id="{8E8101C4-C146-952A-BEA5-090A89C1B27C}"/>
              </a:ext>
            </a:extLst>
          </p:cNvPr>
          <p:cNvSpPr/>
          <p:nvPr/>
        </p:nvSpPr>
        <p:spPr>
          <a:xfrm>
            <a:off x="441713" y="4178196"/>
            <a:ext cx="2158253" cy="922350"/>
          </a:xfrm>
          <a:prstGeom prst="roundRect">
            <a:avLst>
              <a:gd name="adj" fmla="val 9602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사각형: 둥근 모서리 7">
            <a:extLst>
              <a:ext uri="{FF2B5EF4-FFF2-40B4-BE49-F238E27FC236}">
                <a16:creationId xmlns:a16="http://schemas.microsoft.com/office/drawing/2014/main" id="{EDDA423D-7044-2067-F2B5-302E5BA8E184}"/>
              </a:ext>
            </a:extLst>
          </p:cNvPr>
          <p:cNvSpPr/>
          <p:nvPr/>
        </p:nvSpPr>
        <p:spPr>
          <a:xfrm>
            <a:off x="441713" y="2779870"/>
            <a:ext cx="2158252" cy="535636"/>
          </a:xfrm>
          <a:prstGeom prst="roundRect">
            <a:avLst>
              <a:gd name="adj" fmla="val 2555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89C78D4-70DC-6635-3985-EB96C6C5595E}"/>
              </a:ext>
            </a:extLst>
          </p:cNvPr>
          <p:cNvSpPr/>
          <p:nvPr/>
        </p:nvSpPr>
        <p:spPr>
          <a:xfrm>
            <a:off x="3972319" y="3830135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662B4D4-F507-0777-736D-150E21B21750}"/>
              </a:ext>
            </a:extLst>
          </p:cNvPr>
          <p:cNvSpPr/>
          <p:nvPr/>
        </p:nvSpPr>
        <p:spPr>
          <a:xfrm>
            <a:off x="7816399" y="3826463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DFA21FC-2FFA-B4B7-61E7-E8E6EE01D4F5}"/>
              </a:ext>
            </a:extLst>
          </p:cNvPr>
          <p:cNvSpPr/>
          <p:nvPr/>
        </p:nvSpPr>
        <p:spPr>
          <a:xfrm>
            <a:off x="9928832" y="3807320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0" name="사각형: 둥근 모서리 41">
            <a:extLst>
              <a:ext uri="{FF2B5EF4-FFF2-40B4-BE49-F238E27FC236}">
                <a16:creationId xmlns:a16="http://schemas.microsoft.com/office/drawing/2014/main" id="{0C60ADC1-D7FF-F716-EB61-77DF2136243D}"/>
              </a:ext>
            </a:extLst>
          </p:cNvPr>
          <p:cNvSpPr/>
          <p:nvPr/>
        </p:nvSpPr>
        <p:spPr>
          <a:xfrm>
            <a:off x="2235458" y="1588621"/>
            <a:ext cx="149834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2B57C7-8182-00E2-0B7D-6324D4FCE3C6}"/>
              </a:ext>
            </a:extLst>
          </p:cNvPr>
          <p:cNvGrpSpPr/>
          <p:nvPr/>
        </p:nvGrpSpPr>
        <p:grpSpPr>
          <a:xfrm>
            <a:off x="2605791" y="4349997"/>
            <a:ext cx="1034182" cy="541676"/>
            <a:chOff x="2962014" y="4442965"/>
            <a:chExt cx="1742800" cy="541676"/>
          </a:xfrm>
        </p:grpSpPr>
        <p:sp>
          <p:nvSpPr>
            <p:cNvPr id="62" name="사각형: 둥근 모서리 7">
              <a:extLst>
                <a:ext uri="{FF2B5EF4-FFF2-40B4-BE49-F238E27FC236}">
                  <a16:creationId xmlns:a16="http://schemas.microsoft.com/office/drawing/2014/main" id="{F9738830-2799-4983-E102-2B252E93F514}"/>
                </a:ext>
              </a:extLst>
            </p:cNvPr>
            <p:cNvSpPr/>
            <p:nvPr/>
          </p:nvSpPr>
          <p:spPr>
            <a:xfrm>
              <a:off x="3251808" y="4442965"/>
              <a:ext cx="1453006" cy="541676"/>
            </a:xfrm>
            <a:prstGeom prst="roundRect">
              <a:avLst>
                <a:gd name="adj" fmla="val 25556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웹크롤러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3" name="직선 연결선 51">
              <a:extLst>
                <a:ext uri="{FF2B5EF4-FFF2-40B4-BE49-F238E27FC236}">
                  <a16:creationId xmlns:a16="http://schemas.microsoft.com/office/drawing/2014/main" id="{90F54750-E5D0-4833-F215-0DD58EEF7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014" y="4690854"/>
              <a:ext cx="274013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B91A618-4D16-A1E6-66D0-4AB59F693444}"/>
              </a:ext>
            </a:extLst>
          </p:cNvPr>
          <p:cNvGrpSpPr/>
          <p:nvPr/>
        </p:nvGrpSpPr>
        <p:grpSpPr>
          <a:xfrm flipH="1">
            <a:off x="3646035" y="3031606"/>
            <a:ext cx="364877" cy="1633268"/>
            <a:chOff x="8434421" y="3928806"/>
            <a:chExt cx="554591" cy="1244235"/>
          </a:xfrm>
        </p:grpSpPr>
        <p:cxnSp>
          <p:nvCxnSpPr>
            <p:cNvPr id="65" name="직선 연결선 41">
              <a:extLst>
                <a:ext uri="{FF2B5EF4-FFF2-40B4-BE49-F238E27FC236}">
                  <a16:creationId xmlns:a16="http://schemas.microsoft.com/office/drawing/2014/main" id="{A23F98DE-3316-1DC6-BC31-545E270B1042}"/>
                </a:ext>
              </a:extLst>
            </p:cNvPr>
            <p:cNvCxnSpPr>
              <a:cxnSpLocks/>
            </p:cNvCxnSpPr>
            <p:nvPr/>
          </p:nvCxnSpPr>
          <p:spPr>
            <a:xfrm>
              <a:off x="8438344" y="3928806"/>
              <a:ext cx="0" cy="1244235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51">
              <a:extLst>
                <a:ext uri="{FF2B5EF4-FFF2-40B4-BE49-F238E27FC236}">
                  <a16:creationId xmlns:a16="http://schemas.microsoft.com/office/drawing/2014/main" id="{9F33DF57-1F37-3BFE-D3CD-2856A1850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3928806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51">
              <a:extLst>
                <a:ext uri="{FF2B5EF4-FFF2-40B4-BE49-F238E27FC236}">
                  <a16:creationId xmlns:a16="http://schemas.microsoft.com/office/drawing/2014/main" id="{81414D7B-5E83-C9AD-5FEF-F016810BA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5155558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488268FD-8A0F-E475-9F20-61E81DDA922E}"/>
              </a:ext>
            </a:extLst>
          </p:cNvPr>
          <p:cNvSpPr/>
          <p:nvPr/>
        </p:nvSpPr>
        <p:spPr>
          <a:xfrm>
            <a:off x="3606972" y="4579146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1FB067C-9374-E266-44C8-E022651EBDFE}"/>
              </a:ext>
            </a:extLst>
          </p:cNvPr>
          <p:cNvSpPr/>
          <p:nvPr/>
        </p:nvSpPr>
        <p:spPr>
          <a:xfrm>
            <a:off x="3557164" y="2988952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07A7A5-D03F-68DF-C8E0-9446DD535F62}"/>
              </a:ext>
            </a:extLst>
          </p:cNvPr>
          <p:cNvSpPr txBox="1"/>
          <p:nvPr/>
        </p:nvSpPr>
        <p:spPr>
          <a:xfrm rot="16200000">
            <a:off x="9490984" y="1693170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1" name="사각형: 둥근 모서리 41">
            <a:extLst>
              <a:ext uri="{FF2B5EF4-FFF2-40B4-BE49-F238E27FC236}">
                <a16:creationId xmlns:a16="http://schemas.microsoft.com/office/drawing/2014/main" id="{9D52A868-3D09-04FA-AD87-076E4C529EF2}"/>
              </a:ext>
            </a:extLst>
          </p:cNvPr>
          <p:cNvSpPr/>
          <p:nvPr/>
        </p:nvSpPr>
        <p:spPr>
          <a:xfrm>
            <a:off x="5416346" y="1588621"/>
            <a:ext cx="149834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</a:p>
        </p:txBody>
      </p:sp>
      <p:sp>
        <p:nvSpPr>
          <p:cNvPr id="72" name="사각형: 둥근 모서리 41">
            <a:extLst>
              <a:ext uri="{FF2B5EF4-FFF2-40B4-BE49-F238E27FC236}">
                <a16:creationId xmlns:a16="http://schemas.microsoft.com/office/drawing/2014/main" id="{1109D501-3341-B54A-0BD6-EADEBCF17D8F}"/>
              </a:ext>
            </a:extLst>
          </p:cNvPr>
          <p:cNvSpPr/>
          <p:nvPr/>
        </p:nvSpPr>
        <p:spPr>
          <a:xfrm>
            <a:off x="7890520" y="1586647"/>
            <a:ext cx="1498348" cy="473258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</a:p>
        </p:txBody>
      </p:sp>
      <p:sp>
        <p:nvSpPr>
          <p:cNvPr id="73" name="사각형: 둥근 모서리 41">
            <a:extLst>
              <a:ext uri="{FF2B5EF4-FFF2-40B4-BE49-F238E27FC236}">
                <a16:creationId xmlns:a16="http://schemas.microsoft.com/office/drawing/2014/main" id="{024D7B24-BCD4-6E25-8701-C36ABD2B8A07}"/>
              </a:ext>
            </a:extLst>
          </p:cNvPr>
          <p:cNvSpPr/>
          <p:nvPr/>
        </p:nvSpPr>
        <p:spPr>
          <a:xfrm>
            <a:off x="9909121" y="1601754"/>
            <a:ext cx="1778083" cy="473258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모델링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6DAA6D4-D37A-F3A0-DC7B-ADDE4BF405E1}"/>
              </a:ext>
            </a:extLst>
          </p:cNvPr>
          <p:cNvSpPr txBox="1"/>
          <p:nvPr/>
        </p:nvSpPr>
        <p:spPr>
          <a:xfrm>
            <a:off x="4647606" y="4160652"/>
            <a:ext cx="1011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File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(CSV)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62B4D4-F507-0777-736D-150E21B21750}"/>
              </a:ext>
            </a:extLst>
          </p:cNvPr>
          <p:cNvSpPr/>
          <p:nvPr/>
        </p:nvSpPr>
        <p:spPr>
          <a:xfrm>
            <a:off x="6084050" y="3826461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5358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163" y="131355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38584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초안 작성</a:t>
                      </a:r>
                      <a:r>
                        <a:rPr lang="en-US" altLang="ko-KR" sz="1200" b="1" dirty="0"/>
                        <a:t>(ver</a:t>
                      </a:r>
                      <a:r>
                        <a:rPr lang="en-US" altLang="ko-KR" sz="1200" b="1" baseline="0" dirty="0"/>
                        <a:t>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/>
                        <a:t>권지민</a:t>
                      </a: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 err="1"/>
                        <a:t>감성분석</a:t>
                      </a:r>
                      <a:r>
                        <a:rPr lang="ko-KR" altLang="en-US" sz="1200" b="1" dirty="0"/>
                        <a:t> 내용 추가</a:t>
                      </a:r>
                      <a:r>
                        <a:rPr lang="en-US" altLang="ko-KR" sz="1200" b="1" dirty="0"/>
                        <a:t>(ver0.2)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3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최종 검토 </a:t>
                      </a:r>
                      <a:r>
                        <a:rPr lang="en-US" altLang="ko-KR" sz="1200" b="1" dirty="0"/>
                        <a:t>(ver1.0)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/>
                        <a:t>고정원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변경 이력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Straight Connector 62">
            <a:extLst>
              <a:ext uri="{FF2B5EF4-FFF2-40B4-BE49-F238E27FC236}">
                <a16:creationId xmlns:a16="http://schemas.microsoft.com/office/drawing/2014/main" id="{204EB197-33AD-2C45-BC89-E8A7A6D6B01E}"/>
              </a:ext>
            </a:extLst>
          </p:cNvPr>
          <p:cNvCxnSpPr/>
          <p:nvPr/>
        </p:nvCxnSpPr>
        <p:spPr>
          <a:xfrm>
            <a:off x="230777" y="6333288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A1D05-4DC0-0EEE-0EBC-A755E5BDB380}"/>
              </a:ext>
            </a:extLst>
          </p:cNvPr>
          <p:cNvSpPr txBox="1"/>
          <p:nvPr/>
        </p:nvSpPr>
        <p:spPr>
          <a:xfrm>
            <a:off x="4871379" y="980645"/>
            <a:ext cx="21422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기능 설명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</a:t>
            </a:r>
            <a:r>
              <a:rPr lang="ko-KR" altLang="en-US" dirty="0"/>
              <a:t> 시스템 기능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E93F2C-3381-2755-6A52-2243C08A1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602003"/>
              </p:ext>
            </p:extLst>
          </p:nvPr>
        </p:nvGraphicFramePr>
        <p:xfrm>
          <a:off x="664391" y="1424066"/>
          <a:ext cx="10863217" cy="4728296"/>
        </p:xfrm>
        <a:graphic>
          <a:graphicData uri="http://schemas.openxmlformats.org/drawingml/2006/table">
            <a:tbl>
              <a:tblPr/>
              <a:tblGrid>
                <a:gridCol w="1789067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9074150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</a:tblGrid>
              <a:tr h="50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기능</a:t>
                      </a:r>
                      <a:endParaRPr lang="en" sz="1600" b="0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4468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영화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(https://movie.naver.com/</a:t>
                      </a:r>
                      <a:r>
                        <a:rPr lang="en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5204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(https://www.kobis.or.kr</a:t>
                      </a:r>
                      <a:r>
                        <a:rPr lang="en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81798"/>
                  </a:ext>
                </a:extLst>
              </a:tr>
              <a:tr h="5647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영화 리뷰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총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CSV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저장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DB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저장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730692"/>
                  </a:ext>
                </a:extLst>
              </a:tr>
              <a:tr h="783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영화별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정보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주연배우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360000" indent="0" algn="l" fontAlgn="ctr">
                        <a:buFontTx/>
                        <a:buNone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CSV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저장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DB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저장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46054"/>
                  </a:ext>
                </a:extLst>
              </a:tr>
              <a:tr h="1056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정제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정제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값 설정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NaN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 감성 분류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253493"/>
                  </a:ext>
                </a:extLst>
              </a:tr>
              <a:tr h="85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모델링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리뷰의 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 지수 예측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7504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C00EE9D-64EC-B968-C6E8-2A1B2087933B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7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 </a:t>
            </a:r>
            <a:r>
              <a:rPr lang="ko-KR" altLang="en-US" dirty="0"/>
              <a:t>시스템 흐름도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1FC912-D99C-06C2-B117-E65FA1ED445B}"/>
              </a:ext>
            </a:extLst>
          </p:cNvPr>
          <p:cNvGrpSpPr/>
          <p:nvPr/>
        </p:nvGrpSpPr>
        <p:grpSpPr>
          <a:xfrm>
            <a:off x="441712" y="2010079"/>
            <a:ext cx="11437279" cy="3748455"/>
            <a:chOff x="441712" y="2124379"/>
            <a:chExt cx="11437279" cy="3748455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2F48AFD6-1EAF-0377-3756-C2D804B624D4}"/>
                </a:ext>
              </a:extLst>
            </p:cNvPr>
            <p:cNvSpPr/>
            <p:nvPr/>
          </p:nvSpPr>
          <p:spPr>
            <a:xfrm rot="10800000">
              <a:off x="1783739" y="3840027"/>
              <a:ext cx="9678673" cy="421692"/>
            </a:xfrm>
            <a:prstGeom prst="rightArrow">
              <a:avLst/>
            </a:prstGeom>
            <a:gradFill flip="none" rotWithShape="1">
              <a:gsLst>
                <a:gs pos="0">
                  <a:srgbClr val="5F2D9A">
                    <a:tint val="66000"/>
                    <a:satMod val="160000"/>
                  </a:srgbClr>
                </a:gs>
                <a:gs pos="50000">
                  <a:srgbClr val="5F2D9A">
                    <a:tint val="44500"/>
                    <a:satMod val="160000"/>
                  </a:srgbClr>
                </a:gs>
                <a:gs pos="100000">
                  <a:srgbClr val="5F2D9A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U자형 5">
              <a:extLst>
                <a:ext uri="{FF2B5EF4-FFF2-40B4-BE49-F238E27FC236}">
                  <a16:creationId xmlns:a16="http://schemas.microsoft.com/office/drawing/2014/main" id="{D863C11F-4827-0A48-1705-CBEC3BD63E98}"/>
                </a:ext>
              </a:extLst>
            </p:cNvPr>
            <p:cNvSpPr/>
            <p:nvPr/>
          </p:nvSpPr>
          <p:spPr>
            <a:xfrm rot="5400000" flipV="1">
              <a:off x="285416" y="4423676"/>
              <a:ext cx="1914748" cy="983567"/>
            </a:xfrm>
            <a:prstGeom prst="uturnArrow">
              <a:avLst>
                <a:gd name="adj1" fmla="val 21146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gradFill flip="none" rotWithShape="1">
              <a:gsLst>
                <a:gs pos="0">
                  <a:srgbClr val="5F2D9A">
                    <a:tint val="66000"/>
                    <a:satMod val="160000"/>
                  </a:srgbClr>
                </a:gs>
                <a:gs pos="50000">
                  <a:srgbClr val="5F2D9A">
                    <a:tint val="44500"/>
                    <a:satMod val="160000"/>
                  </a:srgbClr>
                </a:gs>
                <a:gs pos="100000">
                  <a:srgbClr val="5F2D9A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D977DA4-5625-BF61-27C5-2923C93876FE}"/>
                </a:ext>
              </a:extLst>
            </p:cNvPr>
            <p:cNvSpPr/>
            <p:nvPr/>
          </p:nvSpPr>
          <p:spPr>
            <a:xfrm>
              <a:off x="1348613" y="5451140"/>
              <a:ext cx="9350652" cy="421692"/>
            </a:xfrm>
            <a:prstGeom prst="rightArrow">
              <a:avLst/>
            </a:prstGeom>
            <a:gradFill flip="none" rotWithShape="1">
              <a:gsLst>
                <a:gs pos="0">
                  <a:srgbClr val="5F2D9A">
                    <a:tint val="66000"/>
                    <a:satMod val="160000"/>
                  </a:srgbClr>
                </a:gs>
                <a:gs pos="50000">
                  <a:srgbClr val="5F2D9A">
                    <a:tint val="44500"/>
                    <a:satMod val="160000"/>
                  </a:srgbClr>
                </a:gs>
                <a:gs pos="100000">
                  <a:srgbClr val="5F2D9A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F920CF6-621A-F966-3DD2-32DDB3CEFC4C}"/>
                </a:ext>
              </a:extLst>
            </p:cNvPr>
            <p:cNvSpPr/>
            <p:nvPr/>
          </p:nvSpPr>
          <p:spPr>
            <a:xfrm>
              <a:off x="441712" y="2124379"/>
              <a:ext cx="10328407" cy="421692"/>
            </a:xfrm>
            <a:prstGeom prst="rightArrow">
              <a:avLst/>
            </a:prstGeom>
            <a:gradFill flip="none" rotWithShape="1">
              <a:gsLst>
                <a:gs pos="0">
                  <a:srgbClr val="5F2D9A">
                    <a:tint val="66000"/>
                    <a:satMod val="160000"/>
                  </a:srgbClr>
                </a:gs>
                <a:gs pos="50000">
                  <a:srgbClr val="5F2D9A">
                    <a:tint val="44500"/>
                    <a:satMod val="160000"/>
                  </a:srgbClr>
                </a:gs>
                <a:gs pos="100000">
                  <a:srgbClr val="5F2D9A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U자형 11">
              <a:extLst>
                <a:ext uri="{FF2B5EF4-FFF2-40B4-BE49-F238E27FC236}">
                  <a16:creationId xmlns:a16="http://schemas.microsoft.com/office/drawing/2014/main" id="{CB5D3BDE-F386-D559-0867-5D5CB2BDBB73}"/>
                </a:ext>
              </a:extLst>
            </p:cNvPr>
            <p:cNvSpPr/>
            <p:nvPr/>
          </p:nvSpPr>
          <p:spPr>
            <a:xfrm rot="5400000">
              <a:off x="10240744" y="2719067"/>
              <a:ext cx="2150124" cy="1126371"/>
            </a:xfrm>
            <a:prstGeom prst="uturnArrow">
              <a:avLst>
                <a:gd name="adj1" fmla="val 1598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gradFill flip="none" rotWithShape="1">
              <a:gsLst>
                <a:gs pos="0">
                  <a:srgbClr val="5F2D9A">
                    <a:tint val="66000"/>
                    <a:satMod val="160000"/>
                  </a:srgbClr>
                </a:gs>
                <a:gs pos="50000">
                  <a:srgbClr val="5F2D9A">
                    <a:tint val="44500"/>
                    <a:satMod val="160000"/>
                  </a:srgbClr>
                </a:gs>
                <a:gs pos="100000">
                  <a:srgbClr val="5F2D9A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497A30-D355-D62C-BC31-1ADA10C4D7F9}"/>
              </a:ext>
            </a:extLst>
          </p:cNvPr>
          <p:cNvGrpSpPr/>
          <p:nvPr/>
        </p:nvGrpSpPr>
        <p:grpSpPr>
          <a:xfrm>
            <a:off x="5363465" y="3324203"/>
            <a:ext cx="1919241" cy="1106822"/>
            <a:chOff x="6479854" y="3185038"/>
            <a:chExt cx="1919241" cy="1106822"/>
          </a:xfrm>
        </p:grpSpPr>
        <p:sp>
          <p:nvSpPr>
            <p:cNvPr id="15" name="사각형: 둥근 모서리 25">
              <a:extLst>
                <a:ext uri="{FF2B5EF4-FFF2-40B4-BE49-F238E27FC236}">
                  <a16:creationId xmlns:a16="http://schemas.microsoft.com/office/drawing/2014/main" id="{01EC6A97-A003-7DE6-638F-89486ED60C19}"/>
                </a:ext>
              </a:extLst>
            </p:cNvPr>
            <p:cNvSpPr>
              <a:spLocks/>
            </p:cNvSpPr>
            <p:nvPr/>
          </p:nvSpPr>
          <p:spPr>
            <a:xfrm>
              <a:off x="6479854" y="3185038"/>
              <a:ext cx="1706179" cy="1106822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AEEC570-1F1F-987C-1B22-59DF3379CBE4}"/>
                </a:ext>
              </a:extLst>
            </p:cNvPr>
            <p:cNvGrpSpPr/>
            <p:nvPr/>
          </p:nvGrpSpPr>
          <p:grpSpPr>
            <a:xfrm>
              <a:off x="6483673" y="3303630"/>
              <a:ext cx="1915422" cy="800219"/>
              <a:chOff x="6483673" y="3303630"/>
              <a:chExt cx="1915422" cy="80021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E631C9-54C3-A472-39FD-E3456563F0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5692" y="3303630"/>
                <a:ext cx="169016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정제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3CA5B-C898-5AC4-3A96-4102626D1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673" y="3672962"/>
                <a:ext cx="1915422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감성분석을 위한 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단어 토큰화</a:t>
                </a:r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벡터화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664B91-E865-E0BA-2D3E-30CF19ABA923}"/>
              </a:ext>
            </a:extLst>
          </p:cNvPr>
          <p:cNvSpPr txBox="1"/>
          <p:nvPr/>
        </p:nvSpPr>
        <p:spPr>
          <a:xfrm>
            <a:off x="4871379" y="980645"/>
            <a:ext cx="21422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흐름도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97772-376C-4CA0-7429-8DFFD2278E84}"/>
              </a:ext>
            </a:extLst>
          </p:cNvPr>
          <p:cNvSpPr txBox="1"/>
          <p:nvPr/>
        </p:nvSpPr>
        <p:spPr>
          <a:xfrm>
            <a:off x="87700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BFAA9F-AF0A-0333-7B06-B07C525391BD}"/>
              </a:ext>
            </a:extLst>
          </p:cNvPr>
          <p:cNvGrpSpPr/>
          <p:nvPr/>
        </p:nvGrpSpPr>
        <p:grpSpPr>
          <a:xfrm>
            <a:off x="807599" y="1618223"/>
            <a:ext cx="1482773" cy="1045224"/>
            <a:chOff x="441713" y="1388305"/>
            <a:chExt cx="1482773" cy="1045224"/>
          </a:xfrm>
        </p:grpSpPr>
        <p:sp>
          <p:nvSpPr>
            <p:cNvPr id="22" name="사각형: 둥근 모서리 25">
              <a:extLst>
                <a:ext uri="{FF2B5EF4-FFF2-40B4-BE49-F238E27FC236}">
                  <a16:creationId xmlns:a16="http://schemas.microsoft.com/office/drawing/2014/main" id="{C18CB9BD-42A3-E627-D88E-BA6C9742F46A}"/>
                </a:ext>
              </a:extLst>
            </p:cNvPr>
            <p:cNvSpPr>
              <a:spLocks/>
            </p:cNvSpPr>
            <p:nvPr/>
          </p:nvSpPr>
          <p:spPr>
            <a:xfrm>
              <a:off x="441713" y="1388305"/>
              <a:ext cx="1482773" cy="1045224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7520342-50BF-0615-122B-FDF72CE481B8}"/>
                </a:ext>
              </a:extLst>
            </p:cNvPr>
            <p:cNvGrpSpPr/>
            <p:nvPr/>
          </p:nvGrpSpPr>
          <p:grpSpPr>
            <a:xfrm>
              <a:off x="514256" y="1583704"/>
              <a:ext cx="1356740" cy="654189"/>
              <a:chOff x="622282" y="1646803"/>
              <a:chExt cx="1356740" cy="65418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343F1-1834-FACF-2EF6-6627A4C7EA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82" y="1646803"/>
                <a:ext cx="869574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수집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70F81E-1591-DAC1-0B67-3325FA5BD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82" y="2039382"/>
                <a:ext cx="1356740" cy="26161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영화 리뷰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986490-B512-C8C7-8951-D50CE42FB185}"/>
              </a:ext>
            </a:extLst>
          </p:cNvPr>
          <p:cNvGrpSpPr/>
          <p:nvPr/>
        </p:nvGrpSpPr>
        <p:grpSpPr>
          <a:xfrm>
            <a:off x="2437023" y="1618223"/>
            <a:ext cx="1606910" cy="1045224"/>
            <a:chOff x="1963752" y="1413939"/>
            <a:chExt cx="1606910" cy="1045224"/>
          </a:xfrm>
        </p:grpSpPr>
        <p:sp>
          <p:nvSpPr>
            <p:cNvPr id="27" name="사각형: 둥근 모서리 25">
              <a:extLst>
                <a:ext uri="{FF2B5EF4-FFF2-40B4-BE49-F238E27FC236}">
                  <a16:creationId xmlns:a16="http://schemas.microsoft.com/office/drawing/2014/main" id="{F29BDEA8-5CC7-4899-767F-BC160B43EDA2}"/>
                </a:ext>
              </a:extLst>
            </p:cNvPr>
            <p:cNvSpPr>
              <a:spLocks/>
            </p:cNvSpPr>
            <p:nvPr/>
          </p:nvSpPr>
          <p:spPr>
            <a:xfrm>
              <a:off x="1963752" y="1413939"/>
              <a:ext cx="1482773" cy="1045224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E285726-736F-9847-2E13-98EA2B18A3B5}"/>
                </a:ext>
              </a:extLst>
            </p:cNvPr>
            <p:cNvGrpSpPr/>
            <p:nvPr/>
          </p:nvGrpSpPr>
          <p:grpSpPr>
            <a:xfrm>
              <a:off x="1965647" y="1568887"/>
              <a:ext cx="1605015" cy="630944"/>
              <a:chOff x="731245" y="2702426"/>
              <a:chExt cx="1605015" cy="63094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771510-B817-9A7C-5592-15CD733EB251}"/>
                  </a:ext>
                </a:extLst>
              </p:cNvPr>
              <p:cNvSpPr txBox="1"/>
              <p:nvPr/>
            </p:nvSpPr>
            <p:spPr>
              <a:xfrm>
                <a:off x="731245" y="3071760"/>
                <a:ext cx="1605015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수집데이터 정제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48DEAC-5F59-7667-FC25-0EF629E67F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" y="2702426"/>
                <a:ext cx="1510358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정제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B84E86-B613-2CDE-8B6C-7B94002501A9}"/>
              </a:ext>
            </a:extLst>
          </p:cNvPr>
          <p:cNvGrpSpPr/>
          <p:nvPr/>
        </p:nvGrpSpPr>
        <p:grpSpPr>
          <a:xfrm>
            <a:off x="6011049" y="1644276"/>
            <a:ext cx="1561157" cy="1045224"/>
            <a:chOff x="2689910" y="2528398"/>
            <a:chExt cx="1561157" cy="1045224"/>
          </a:xfrm>
        </p:grpSpPr>
        <p:sp>
          <p:nvSpPr>
            <p:cNvPr id="32" name="사각형: 둥근 모서리 25">
              <a:extLst>
                <a:ext uri="{FF2B5EF4-FFF2-40B4-BE49-F238E27FC236}">
                  <a16:creationId xmlns:a16="http://schemas.microsoft.com/office/drawing/2014/main" id="{A889D1C3-422B-453C-4B82-7399AD9F2D3E}"/>
                </a:ext>
              </a:extLst>
            </p:cNvPr>
            <p:cNvSpPr>
              <a:spLocks/>
            </p:cNvSpPr>
            <p:nvPr/>
          </p:nvSpPr>
          <p:spPr>
            <a:xfrm>
              <a:off x="2689910" y="2528398"/>
              <a:ext cx="1482773" cy="1045224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19E37D5-2246-D58D-4B2E-BB693BB8DA64}"/>
                </a:ext>
              </a:extLst>
            </p:cNvPr>
            <p:cNvGrpSpPr/>
            <p:nvPr/>
          </p:nvGrpSpPr>
          <p:grpSpPr>
            <a:xfrm>
              <a:off x="2740710" y="2676895"/>
              <a:ext cx="1510357" cy="773120"/>
              <a:chOff x="6176659" y="1672310"/>
              <a:chExt cx="1510357" cy="77312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7E655-2E1E-E551-E608-9E0A4175CB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6659" y="1672310"/>
                <a:ext cx="1510357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수집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19056-3BDE-5ADA-5157-894796267B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6659" y="2014543"/>
                <a:ext cx="1316235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 </a:t>
                </a:r>
              </a:p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일별 박스오피스 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1528DB-F8F3-9931-6214-7C6DFDB37436}"/>
              </a:ext>
            </a:extLst>
          </p:cNvPr>
          <p:cNvGrpSpPr/>
          <p:nvPr/>
        </p:nvGrpSpPr>
        <p:grpSpPr>
          <a:xfrm>
            <a:off x="7627773" y="1651264"/>
            <a:ext cx="1563349" cy="1045224"/>
            <a:chOff x="584780" y="3672416"/>
            <a:chExt cx="1563349" cy="1045224"/>
          </a:xfrm>
        </p:grpSpPr>
        <p:sp>
          <p:nvSpPr>
            <p:cNvPr id="37" name="사각형: 둥근 모서리 25">
              <a:extLst>
                <a:ext uri="{FF2B5EF4-FFF2-40B4-BE49-F238E27FC236}">
                  <a16:creationId xmlns:a16="http://schemas.microsoft.com/office/drawing/2014/main" id="{3E6EEF6F-7CA0-8805-3543-9DA46DA082D0}"/>
                </a:ext>
              </a:extLst>
            </p:cNvPr>
            <p:cNvSpPr>
              <a:spLocks/>
            </p:cNvSpPr>
            <p:nvPr/>
          </p:nvSpPr>
          <p:spPr>
            <a:xfrm>
              <a:off x="584780" y="3672416"/>
              <a:ext cx="1482773" cy="1045224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79B3CBB-9EC6-4045-1758-C197C30314C4}"/>
                </a:ext>
              </a:extLst>
            </p:cNvPr>
            <p:cNvGrpSpPr/>
            <p:nvPr/>
          </p:nvGrpSpPr>
          <p:grpSpPr>
            <a:xfrm>
              <a:off x="630618" y="3777231"/>
              <a:ext cx="1517511" cy="641217"/>
              <a:chOff x="8215854" y="1672310"/>
              <a:chExt cx="1517511" cy="64121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9B4940-C6B4-3D04-A480-3172946FDA44}"/>
                  </a:ext>
                </a:extLst>
              </p:cNvPr>
              <p:cNvSpPr txBox="1"/>
              <p:nvPr/>
            </p:nvSpPr>
            <p:spPr>
              <a:xfrm>
                <a:off x="8215854" y="2051917"/>
                <a:ext cx="1436935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수집데이터 정제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F84990-A562-2B90-29DB-DA6EEEF53C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5854" y="1672310"/>
                <a:ext cx="151751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정제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863ED00-F147-9C0C-02A5-E35DBE7EF576}"/>
              </a:ext>
            </a:extLst>
          </p:cNvPr>
          <p:cNvGrpSpPr/>
          <p:nvPr/>
        </p:nvGrpSpPr>
        <p:grpSpPr>
          <a:xfrm>
            <a:off x="4077986" y="1632653"/>
            <a:ext cx="1533574" cy="1045224"/>
            <a:chOff x="457930" y="2528398"/>
            <a:chExt cx="1533574" cy="1045224"/>
          </a:xfrm>
        </p:grpSpPr>
        <p:sp>
          <p:nvSpPr>
            <p:cNvPr id="42" name="사각형: 둥근 모서리 25">
              <a:extLst>
                <a:ext uri="{FF2B5EF4-FFF2-40B4-BE49-F238E27FC236}">
                  <a16:creationId xmlns:a16="http://schemas.microsoft.com/office/drawing/2014/main" id="{EB5FEE76-71D8-5A56-59C5-D295C543A96C}"/>
                </a:ext>
              </a:extLst>
            </p:cNvPr>
            <p:cNvSpPr>
              <a:spLocks/>
            </p:cNvSpPr>
            <p:nvPr/>
          </p:nvSpPr>
          <p:spPr>
            <a:xfrm>
              <a:off x="457930" y="2528398"/>
              <a:ext cx="1482773" cy="1045224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DB7BA6C-F2D3-7076-9653-BECF00D4EC1B}"/>
                </a:ext>
              </a:extLst>
            </p:cNvPr>
            <p:cNvGrpSpPr/>
            <p:nvPr/>
          </p:nvGrpSpPr>
          <p:grpSpPr>
            <a:xfrm>
              <a:off x="607271" y="2681678"/>
              <a:ext cx="1384233" cy="653448"/>
              <a:chOff x="793606" y="3714750"/>
              <a:chExt cx="1384233" cy="653448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194C47-F616-9473-9E08-EE39E458B935}"/>
                  </a:ext>
                </a:extLst>
              </p:cNvPr>
              <p:cNvSpPr txBox="1"/>
              <p:nvPr/>
            </p:nvSpPr>
            <p:spPr>
              <a:xfrm>
                <a:off x="793607" y="3714750"/>
                <a:ext cx="138423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CSV 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저장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162C05-5C4C-3F54-1393-158E6AADE2D3}"/>
                  </a:ext>
                </a:extLst>
              </p:cNvPr>
              <p:cNvSpPr txBox="1"/>
              <p:nvPr/>
            </p:nvSpPr>
            <p:spPr>
              <a:xfrm>
                <a:off x="793606" y="4106588"/>
                <a:ext cx="1317215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naver_review.csv 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9B4ABA5-B1B3-0102-8943-4E7CECA4557A}"/>
              </a:ext>
            </a:extLst>
          </p:cNvPr>
          <p:cNvGrpSpPr/>
          <p:nvPr/>
        </p:nvGrpSpPr>
        <p:grpSpPr>
          <a:xfrm>
            <a:off x="9262330" y="1676890"/>
            <a:ext cx="1482773" cy="1045224"/>
            <a:chOff x="2687960" y="3633332"/>
            <a:chExt cx="1482773" cy="1045224"/>
          </a:xfrm>
        </p:grpSpPr>
        <p:sp>
          <p:nvSpPr>
            <p:cNvPr id="47" name="사각형: 둥근 모서리 25">
              <a:extLst>
                <a:ext uri="{FF2B5EF4-FFF2-40B4-BE49-F238E27FC236}">
                  <a16:creationId xmlns:a16="http://schemas.microsoft.com/office/drawing/2014/main" id="{1D0E761C-CCFA-92B0-4313-AE28E008F7ED}"/>
                </a:ext>
              </a:extLst>
            </p:cNvPr>
            <p:cNvSpPr>
              <a:spLocks/>
            </p:cNvSpPr>
            <p:nvPr/>
          </p:nvSpPr>
          <p:spPr>
            <a:xfrm>
              <a:off x="2687960" y="3633332"/>
              <a:ext cx="1482773" cy="1045224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9AF2B58-157A-AA36-7B70-96524EB9453D}"/>
                </a:ext>
              </a:extLst>
            </p:cNvPr>
            <p:cNvGrpSpPr/>
            <p:nvPr/>
          </p:nvGrpSpPr>
          <p:grpSpPr>
            <a:xfrm>
              <a:off x="2749562" y="3746402"/>
              <a:ext cx="1375333" cy="805954"/>
              <a:chOff x="10204469" y="1670050"/>
              <a:chExt cx="1375333" cy="80595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828215A-F80D-AA6C-E7CD-6411A147BD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4469" y="1670050"/>
                <a:ext cx="119740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CSV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저장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D65DA2-553D-4EA0-5772-0CD826A516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3062" y="2045117"/>
                <a:ext cx="1356740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kobis_rank.csv</a:t>
                </a: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kobis_movie.csv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CCA7C41-E5BA-3867-E383-FE4FE817F48A}"/>
              </a:ext>
            </a:extLst>
          </p:cNvPr>
          <p:cNvGrpSpPr/>
          <p:nvPr/>
        </p:nvGrpSpPr>
        <p:grpSpPr>
          <a:xfrm>
            <a:off x="9390919" y="3092355"/>
            <a:ext cx="2312010" cy="1573006"/>
            <a:chOff x="392547" y="4835694"/>
            <a:chExt cx="2312010" cy="1573006"/>
          </a:xfrm>
        </p:grpSpPr>
        <p:sp>
          <p:nvSpPr>
            <p:cNvPr id="52" name="사각형: 둥근 모서리 25">
              <a:extLst>
                <a:ext uri="{FF2B5EF4-FFF2-40B4-BE49-F238E27FC236}">
                  <a16:creationId xmlns:a16="http://schemas.microsoft.com/office/drawing/2014/main" id="{B001064B-40A5-C215-6F1E-A615795C7C06}"/>
                </a:ext>
              </a:extLst>
            </p:cNvPr>
            <p:cNvSpPr>
              <a:spLocks/>
            </p:cNvSpPr>
            <p:nvPr/>
          </p:nvSpPr>
          <p:spPr>
            <a:xfrm>
              <a:off x="392547" y="4835694"/>
              <a:ext cx="2071494" cy="1573006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86B972C-04DC-7E6F-C7AA-0DD98D4AE2C4}"/>
                </a:ext>
              </a:extLst>
            </p:cNvPr>
            <p:cNvGrpSpPr/>
            <p:nvPr/>
          </p:nvGrpSpPr>
          <p:grpSpPr>
            <a:xfrm>
              <a:off x="441713" y="4975023"/>
              <a:ext cx="2262844" cy="1300894"/>
              <a:chOff x="2193184" y="3247816"/>
              <a:chExt cx="2262844" cy="130089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AEF3D0-973F-3AB5-E1ED-88C53C6D8016}"/>
                  </a:ext>
                </a:extLst>
              </p:cNvPr>
              <p:cNvSpPr txBox="1"/>
              <p:nvPr/>
            </p:nvSpPr>
            <p:spPr>
              <a:xfrm>
                <a:off x="2225968" y="3247816"/>
                <a:ext cx="158885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생성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DE4246-3714-A37D-F5E0-3816FF22FE9D}"/>
                  </a:ext>
                </a:extLst>
              </p:cNvPr>
              <p:cNvSpPr txBox="1"/>
              <p:nvPr/>
            </p:nvSpPr>
            <p:spPr>
              <a:xfrm>
                <a:off x="2193184" y="3609991"/>
                <a:ext cx="2262844" cy="938719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: 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Film_innerside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TABLE : 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naver_review_gather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         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naver_review_scrub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         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kobis_movie_gather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         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kobis_movie_scrub</a:t>
                </a:r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  </a:t>
                </a:r>
                <a:endParaRPr lang="ko-KR" altLang="en-US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DCC0185-5085-714F-FD6F-2BED2B5C97BC}"/>
              </a:ext>
            </a:extLst>
          </p:cNvPr>
          <p:cNvGrpSpPr/>
          <p:nvPr/>
        </p:nvGrpSpPr>
        <p:grpSpPr>
          <a:xfrm>
            <a:off x="3559731" y="3336903"/>
            <a:ext cx="1773908" cy="1106822"/>
            <a:chOff x="8456959" y="3236180"/>
            <a:chExt cx="1773908" cy="1106822"/>
          </a:xfrm>
        </p:grpSpPr>
        <p:sp>
          <p:nvSpPr>
            <p:cNvPr id="57" name="사각형: 둥근 모서리 25">
              <a:extLst>
                <a:ext uri="{FF2B5EF4-FFF2-40B4-BE49-F238E27FC236}">
                  <a16:creationId xmlns:a16="http://schemas.microsoft.com/office/drawing/2014/main" id="{ADCE6955-F697-86E7-9ED4-235D5A89C83A}"/>
                </a:ext>
              </a:extLst>
            </p:cNvPr>
            <p:cNvSpPr>
              <a:spLocks/>
            </p:cNvSpPr>
            <p:nvPr/>
          </p:nvSpPr>
          <p:spPr>
            <a:xfrm>
              <a:off x="8456959" y="3236180"/>
              <a:ext cx="1660526" cy="1106822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6760334-817A-83E0-8899-1679F74129D1}"/>
                </a:ext>
              </a:extLst>
            </p:cNvPr>
            <p:cNvGrpSpPr/>
            <p:nvPr/>
          </p:nvGrpSpPr>
          <p:grpSpPr>
            <a:xfrm>
              <a:off x="8540705" y="3277559"/>
              <a:ext cx="1690162" cy="957125"/>
              <a:chOff x="8540705" y="3277559"/>
              <a:chExt cx="1690162" cy="957125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E0D6DE4-7921-596C-E799-E7F06DF27C04}"/>
                  </a:ext>
                </a:extLst>
              </p:cNvPr>
              <p:cNvSpPr txBox="1"/>
              <p:nvPr/>
            </p:nvSpPr>
            <p:spPr>
              <a:xfrm>
                <a:off x="8540705" y="3634520"/>
                <a:ext cx="1690162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TABLE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에 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정제 데이터 저장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naver_review_scrub</a:t>
                </a:r>
                <a:endParaRPr lang="ko-KR" altLang="en-US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403E6F-5915-B494-410A-983D5FF7C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0705" y="3277559"/>
                <a:ext cx="1508383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저장</a:t>
                </a: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483DAF-E2AD-F4BF-3A14-47F9CF652204}"/>
              </a:ext>
            </a:extLst>
          </p:cNvPr>
          <p:cNvGrpSpPr/>
          <p:nvPr/>
        </p:nvGrpSpPr>
        <p:grpSpPr>
          <a:xfrm>
            <a:off x="7464091" y="3273447"/>
            <a:ext cx="1855973" cy="1212202"/>
            <a:chOff x="2693495" y="4732036"/>
            <a:chExt cx="1855973" cy="1212202"/>
          </a:xfrm>
        </p:grpSpPr>
        <p:sp>
          <p:nvSpPr>
            <p:cNvPr id="62" name="사각형: 둥근 모서리 25">
              <a:extLst>
                <a:ext uri="{FF2B5EF4-FFF2-40B4-BE49-F238E27FC236}">
                  <a16:creationId xmlns:a16="http://schemas.microsoft.com/office/drawing/2014/main" id="{1D217EB6-F54E-BD60-01F2-0E0A48451958}"/>
                </a:ext>
              </a:extLst>
            </p:cNvPr>
            <p:cNvSpPr>
              <a:spLocks/>
            </p:cNvSpPr>
            <p:nvPr/>
          </p:nvSpPr>
          <p:spPr>
            <a:xfrm>
              <a:off x="2693495" y="4732036"/>
              <a:ext cx="1683687" cy="1212202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C03FA35-7650-676C-B887-2B2FCF16A559}"/>
                </a:ext>
              </a:extLst>
            </p:cNvPr>
            <p:cNvGrpSpPr/>
            <p:nvPr/>
          </p:nvGrpSpPr>
          <p:grpSpPr>
            <a:xfrm>
              <a:off x="2740710" y="4761427"/>
              <a:ext cx="1808758" cy="1133094"/>
              <a:chOff x="4674916" y="3315659"/>
              <a:chExt cx="1808758" cy="1133094"/>
            </a:xfrm>
          </p:grpSpPr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A097A509-DB35-18DC-2526-A77028D00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3768" y="3315659"/>
                <a:ext cx="1799906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저장</a:t>
                </a:r>
              </a:p>
            </p:txBody>
          </p: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EFB0C036-1F80-5F05-C83B-27E2CC31810B}"/>
                  </a:ext>
                </a:extLst>
              </p:cNvPr>
              <p:cNvSpPr txBox="1"/>
              <p:nvPr/>
            </p:nvSpPr>
            <p:spPr>
              <a:xfrm>
                <a:off x="4674916" y="3679312"/>
                <a:ext cx="1799905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TABLE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에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csv 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파일 저장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naver_review_gather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kobis_movie_gather</a:t>
                </a:r>
                <a:endParaRPr lang="ko-KR" altLang="en-US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0225186F-7444-FB8A-290A-CAB7E7BF5BA6}"/>
              </a:ext>
            </a:extLst>
          </p:cNvPr>
          <p:cNvGrpSpPr/>
          <p:nvPr/>
        </p:nvGrpSpPr>
        <p:grpSpPr>
          <a:xfrm>
            <a:off x="1328555" y="4905351"/>
            <a:ext cx="1722591" cy="1317020"/>
            <a:chOff x="3332803" y="6372696"/>
            <a:chExt cx="1722591" cy="1317020"/>
          </a:xfrm>
        </p:grpSpPr>
        <p:sp>
          <p:nvSpPr>
            <p:cNvPr id="1028" name="사각형: 둥근 모서리 25">
              <a:extLst>
                <a:ext uri="{FF2B5EF4-FFF2-40B4-BE49-F238E27FC236}">
                  <a16:creationId xmlns:a16="http://schemas.microsoft.com/office/drawing/2014/main" id="{0EF59A8B-5E1E-46BA-C93F-E2C6B6256AAD}"/>
                </a:ext>
              </a:extLst>
            </p:cNvPr>
            <p:cNvSpPr>
              <a:spLocks/>
            </p:cNvSpPr>
            <p:nvPr/>
          </p:nvSpPr>
          <p:spPr>
            <a:xfrm>
              <a:off x="3352861" y="6372696"/>
              <a:ext cx="1675125" cy="1317020"/>
            </a:xfrm>
            <a:prstGeom prst="roundRect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7EAA9FEA-F554-1F3D-2964-1C13C87389F7}"/>
                </a:ext>
              </a:extLst>
            </p:cNvPr>
            <p:cNvGrpSpPr/>
            <p:nvPr/>
          </p:nvGrpSpPr>
          <p:grpSpPr>
            <a:xfrm>
              <a:off x="3332803" y="6520810"/>
              <a:ext cx="1722591" cy="645362"/>
              <a:chOff x="3485203" y="5062082"/>
              <a:chExt cx="1722591" cy="645362"/>
            </a:xfrm>
          </p:grpSpPr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643F724A-677D-0052-9190-1E429D301721}"/>
                  </a:ext>
                </a:extLst>
              </p:cNvPr>
              <p:cNvSpPr txBox="1"/>
              <p:nvPr/>
            </p:nvSpPr>
            <p:spPr>
              <a:xfrm>
                <a:off x="3485203" y="5062082"/>
                <a:ext cx="1716016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모델링 최적화</a:t>
                </a:r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9F737A7-6116-12B9-BCC9-B6F438631D55}"/>
                  </a:ext>
                </a:extLst>
              </p:cNvPr>
              <p:cNvSpPr txBox="1"/>
              <p:nvPr/>
            </p:nvSpPr>
            <p:spPr>
              <a:xfrm>
                <a:off x="3530947" y="5445834"/>
                <a:ext cx="1676847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손실율과 정확도 확인</a:t>
                </a:r>
              </a:p>
            </p:txBody>
          </p:sp>
        </p:grpSp>
      </p:grp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8F15B81B-01B4-C0DA-F19C-966EEC5030A4}"/>
              </a:ext>
            </a:extLst>
          </p:cNvPr>
          <p:cNvGrpSpPr/>
          <p:nvPr/>
        </p:nvGrpSpPr>
        <p:grpSpPr>
          <a:xfrm>
            <a:off x="7062958" y="4999467"/>
            <a:ext cx="1715703" cy="1128788"/>
            <a:chOff x="6850220" y="6375938"/>
            <a:chExt cx="1715703" cy="1128788"/>
          </a:xfrm>
        </p:grpSpPr>
        <p:sp>
          <p:nvSpPr>
            <p:cNvPr id="1033" name="사각형: 둥근 모서리 25">
              <a:extLst>
                <a:ext uri="{FF2B5EF4-FFF2-40B4-BE49-F238E27FC236}">
                  <a16:creationId xmlns:a16="http://schemas.microsoft.com/office/drawing/2014/main" id="{CB4ACDCF-7D08-2C27-AD33-98C8AE474BCC}"/>
                </a:ext>
              </a:extLst>
            </p:cNvPr>
            <p:cNvSpPr>
              <a:spLocks/>
            </p:cNvSpPr>
            <p:nvPr/>
          </p:nvSpPr>
          <p:spPr>
            <a:xfrm>
              <a:off x="6855736" y="6375938"/>
              <a:ext cx="1545790" cy="1128788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95FF8B2D-C4D7-EF82-627A-91D5DA5F1C05}"/>
                </a:ext>
              </a:extLst>
            </p:cNvPr>
            <p:cNvGrpSpPr/>
            <p:nvPr/>
          </p:nvGrpSpPr>
          <p:grpSpPr>
            <a:xfrm>
              <a:off x="6850220" y="6624892"/>
              <a:ext cx="1715703" cy="630942"/>
              <a:chOff x="7357088" y="5050053"/>
              <a:chExt cx="1715703" cy="630942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A478D81-1E98-23C7-8287-2E090A144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8452" y="5050053"/>
                <a:ext cx="151751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데이터 정제</a:t>
                </a:r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E5A15D9D-A025-9E92-E68F-994AAA7B6D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7088" y="5419385"/>
                <a:ext cx="1715703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 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영화정보 정제</a:t>
                </a:r>
              </a:p>
            </p:txBody>
          </p: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768767E1-610E-8579-5A20-BDC92DD7F794}"/>
              </a:ext>
            </a:extLst>
          </p:cNvPr>
          <p:cNvGrpSpPr/>
          <p:nvPr/>
        </p:nvGrpSpPr>
        <p:grpSpPr>
          <a:xfrm>
            <a:off x="8777811" y="4982472"/>
            <a:ext cx="1717514" cy="1168407"/>
            <a:chOff x="8571390" y="6610039"/>
            <a:chExt cx="1717514" cy="1168407"/>
          </a:xfrm>
        </p:grpSpPr>
        <p:sp>
          <p:nvSpPr>
            <p:cNvPr id="1038" name="사각형: 둥근 모서리 25">
              <a:extLst>
                <a:ext uri="{FF2B5EF4-FFF2-40B4-BE49-F238E27FC236}">
                  <a16:creationId xmlns:a16="http://schemas.microsoft.com/office/drawing/2014/main" id="{93D7527A-A00C-97EE-E5C8-9047589FF76A}"/>
                </a:ext>
              </a:extLst>
            </p:cNvPr>
            <p:cNvSpPr>
              <a:spLocks/>
            </p:cNvSpPr>
            <p:nvPr/>
          </p:nvSpPr>
          <p:spPr>
            <a:xfrm>
              <a:off x="8571390" y="6610039"/>
              <a:ext cx="1554029" cy="1168407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5DC24D46-4C21-6200-FBE1-77FED08C0143}"/>
                </a:ext>
              </a:extLst>
            </p:cNvPr>
            <p:cNvGrpSpPr/>
            <p:nvPr/>
          </p:nvGrpSpPr>
          <p:grpSpPr>
            <a:xfrm>
              <a:off x="8612058" y="6762387"/>
              <a:ext cx="1676846" cy="957467"/>
              <a:chOff x="9372425" y="5062082"/>
              <a:chExt cx="1676846" cy="957467"/>
            </a:xfrm>
          </p:grpSpPr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C48BAD4B-7B55-5F3D-7819-016E003B65F2}"/>
                  </a:ext>
                </a:extLst>
              </p:cNvPr>
              <p:cNvSpPr txBox="1"/>
              <p:nvPr/>
            </p:nvSpPr>
            <p:spPr>
              <a:xfrm>
                <a:off x="9372425" y="5419385"/>
                <a:ext cx="1676846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TABLE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에 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정제 데이터 저장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kobis_movie_scrub</a:t>
                </a:r>
                <a:endParaRPr lang="ko-KR" altLang="en-US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8C4BCAFB-0B72-FA9D-D36A-BF2CC0804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774" y="5062082"/>
                <a:ext cx="135674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저장</a:t>
                </a:r>
              </a:p>
            </p:txBody>
          </p:sp>
        </p:grp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373B1C93-8851-3E7C-B5EF-59C8FA70F050}"/>
              </a:ext>
            </a:extLst>
          </p:cNvPr>
          <p:cNvGrpSpPr/>
          <p:nvPr/>
        </p:nvGrpSpPr>
        <p:grpSpPr>
          <a:xfrm>
            <a:off x="5042739" y="5056377"/>
            <a:ext cx="1602604" cy="1128788"/>
            <a:chOff x="5163498" y="6454540"/>
            <a:chExt cx="1602604" cy="1128788"/>
          </a:xfrm>
        </p:grpSpPr>
        <p:sp>
          <p:nvSpPr>
            <p:cNvPr id="1043" name="사각형: 둥근 모서리 25">
              <a:extLst>
                <a:ext uri="{FF2B5EF4-FFF2-40B4-BE49-F238E27FC236}">
                  <a16:creationId xmlns:a16="http://schemas.microsoft.com/office/drawing/2014/main" id="{06DB957C-95AC-A0C0-76B3-F8D04D1D5BF6}"/>
                </a:ext>
              </a:extLst>
            </p:cNvPr>
            <p:cNvSpPr>
              <a:spLocks/>
            </p:cNvSpPr>
            <p:nvPr/>
          </p:nvSpPr>
          <p:spPr>
            <a:xfrm>
              <a:off x="5163498" y="6454540"/>
              <a:ext cx="1602603" cy="1128788"/>
            </a:xfrm>
            <a:prstGeom prst="roundRect">
              <a:avLst/>
            </a:prstGeom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059D6D8F-F817-F049-6BC0-C8A205D8FB08}"/>
                </a:ext>
              </a:extLst>
            </p:cNvPr>
            <p:cNvGrpSpPr/>
            <p:nvPr/>
          </p:nvGrpSpPr>
          <p:grpSpPr>
            <a:xfrm>
              <a:off x="5197863" y="6523130"/>
              <a:ext cx="1568239" cy="963536"/>
              <a:chOff x="5515165" y="5062082"/>
              <a:chExt cx="1568239" cy="963536"/>
            </a:xfrm>
          </p:grpSpPr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523074A0-9902-8DBA-4632-FB665D3D5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8150" y="5062082"/>
                <a:ext cx="149844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</a:t>
                </a:r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저장</a:t>
                </a:r>
              </a:p>
            </p:txBody>
          </p: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62FA61FE-8290-A62E-A92F-743D23D487F5}"/>
                  </a:ext>
                </a:extLst>
              </p:cNvPr>
              <p:cNvSpPr txBox="1"/>
              <p:nvPr/>
            </p:nvSpPr>
            <p:spPr>
              <a:xfrm>
                <a:off x="5515165" y="5425454"/>
                <a:ext cx="1568239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 TABLE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에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예측결과 저장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</a:t>
                </a:r>
                <a:r>
                  <a:rPr lang="en-US" altLang="ko-KR" sz="11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naver_review_scrub</a:t>
                </a:r>
                <a:endParaRPr lang="ko-KR" altLang="en-US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DF27402F-75EF-9678-83C6-A741719358C8}"/>
              </a:ext>
            </a:extLst>
          </p:cNvPr>
          <p:cNvGrpSpPr/>
          <p:nvPr/>
        </p:nvGrpSpPr>
        <p:grpSpPr>
          <a:xfrm>
            <a:off x="1767713" y="3261609"/>
            <a:ext cx="1746397" cy="1287844"/>
            <a:chOff x="1348827" y="6440441"/>
            <a:chExt cx="1746397" cy="1287844"/>
          </a:xfrm>
        </p:grpSpPr>
        <p:sp>
          <p:nvSpPr>
            <p:cNvPr id="1048" name="사각형: 둥근 모서리 25">
              <a:extLst>
                <a:ext uri="{FF2B5EF4-FFF2-40B4-BE49-F238E27FC236}">
                  <a16:creationId xmlns:a16="http://schemas.microsoft.com/office/drawing/2014/main" id="{ED4FA928-F109-A96C-BAFD-784812C7AA64}"/>
                </a:ext>
              </a:extLst>
            </p:cNvPr>
            <p:cNvSpPr>
              <a:spLocks/>
            </p:cNvSpPr>
            <p:nvPr/>
          </p:nvSpPr>
          <p:spPr>
            <a:xfrm>
              <a:off x="1348827" y="6440441"/>
              <a:ext cx="1605015" cy="1287844"/>
            </a:xfrm>
            <a:prstGeom prst="roundRect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0661ABDC-DD4E-9AD1-7A1C-6F4CB9EED32F}"/>
                </a:ext>
              </a:extLst>
            </p:cNvPr>
            <p:cNvGrpSpPr/>
            <p:nvPr/>
          </p:nvGrpSpPr>
          <p:grpSpPr>
            <a:xfrm>
              <a:off x="1418377" y="6665313"/>
              <a:ext cx="1676847" cy="788190"/>
              <a:chOff x="1745348" y="5072713"/>
              <a:chExt cx="1676847" cy="788190"/>
            </a:xfrm>
          </p:grpSpPr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893E3B1-5F22-279C-3F05-B82EC383DA6A}"/>
                  </a:ext>
                </a:extLst>
              </p:cNvPr>
              <p:cNvSpPr txBox="1"/>
              <p:nvPr/>
            </p:nvSpPr>
            <p:spPr>
              <a:xfrm>
                <a:off x="1745348" y="5430016"/>
                <a:ext cx="1676847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 훈련 및 검증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Epoch 15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회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CFDFA538-D627-B47E-7280-80680190E6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7698" y="5072713"/>
                <a:ext cx="158885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모델링</a:t>
                </a:r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FB7DD1EA-4C85-FD24-717B-F67975F9E0BB}"/>
              </a:ext>
            </a:extLst>
          </p:cNvPr>
          <p:cNvGrpSpPr/>
          <p:nvPr/>
        </p:nvGrpSpPr>
        <p:grpSpPr>
          <a:xfrm>
            <a:off x="3198490" y="4905351"/>
            <a:ext cx="1753333" cy="1317020"/>
            <a:chOff x="3352861" y="6372696"/>
            <a:chExt cx="1753333" cy="1317020"/>
          </a:xfrm>
        </p:grpSpPr>
        <p:sp>
          <p:nvSpPr>
            <p:cNvPr id="1053" name="사각형: 둥근 모서리 25">
              <a:extLst>
                <a:ext uri="{FF2B5EF4-FFF2-40B4-BE49-F238E27FC236}">
                  <a16:creationId xmlns:a16="http://schemas.microsoft.com/office/drawing/2014/main" id="{96EDE9B4-85DF-A2C3-779A-F5775E5B3653}"/>
                </a:ext>
              </a:extLst>
            </p:cNvPr>
            <p:cNvSpPr>
              <a:spLocks/>
            </p:cNvSpPr>
            <p:nvPr/>
          </p:nvSpPr>
          <p:spPr>
            <a:xfrm>
              <a:off x="3352861" y="6372696"/>
              <a:ext cx="1675125" cy="1317020"/>
            </a:xfrm>
            <a:prstGeom prst="roundRect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AC4019C5-2EC7-07C7-21FC-FB2108227BD9}"/>
                </a:ext>
              </a:extLst>
            </p:cNvPr>
            <p:cNvGrpSpPr/>
            <p:nvPr/>
          </p:nvGrpSpPr>
          <p:grpSpPr>
            <a:xfrm>
              <a:off x="3429347" y="6520810"/>
              <a:ext cx="1676847" cy="814639"/>
              <a:chOff x="3581747" y="5062082"/>
              <a:chExt cx="1676847" cy="814639"/>
            </a:xfrm>
          </p:grpSpPr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57745294-CEDD-4498-B004-9BCD53DEE154}"/>
                  </a:ext>
                </a:extLst>
              </p:cNvPr>
              <p:cNvSpPr txBox="1"/>
              <p:nvPr/>
            </p:nvSpPr>
            <p:spPr>
              <a:xfrm>
                <a:off x="3612367" y="5062082"/>
                <a:ext cx="158885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A5AEC500-B900-AC5F-6D94-9CBA35F8598E}"/>
                  </a:ext>
                </a:extLst>
              </p:cNvPr>
              <p:cNvSpPr txBox="1"/>
              <p:nvPr/>
            </p:nvSpPr>
            <p:spPr>
              <a:xfrm>
                <a:off x="3581747" y="5445834"/>
                <a:ext cx="1676847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Epoch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en-US" altLang="ko-KR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</a:t>
                </a:r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회로 조정 후 </a:t>
                </a:r>
                <a:endParaRPr lang="en-US" altLang="ko-KR" sz="11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 훈련 및 검증</a:t>
                </a:r>
              </a:p>
            </p:txBody>
          </p:sp>
        </p:grpSp>
      </p:grpSp>
      <p:sp>
        <p:nvSpPr>
          <p:cNvPr id="1057" name="TextBox 1056">
            <a:extLst>
              <a:ext uri="{FF2B5EF4-FFF2-40B4-BE49-F238E27FC236}">
                <a16:creationId xmlns:a16="http://schemas.microsoft.com/office/drawing/2014/main" id="{63C4E623-8DA2-D35E-32CC-F7DD77EC4479}"/>
              </a:ext>
            </a:extLst>
          </p:cNvPr>
          <p:cNvSpPr txBox="1">
            <a:spLocks/>
          </p:cNvSpPr>
          <p:nvPr/>
        </p:nvSpPr>
        <p:spPr>
          <a:xfrm>
            <a:off x="10674489" y="5313450"/>
            <a:ext cx="895211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F2141BC8-533F-3646-3183-DB7A3FA0814E}"/>
              </a:ext>
            </a:extLst>
          </p:cNvPr>
          <p:cNvSpPr txBox="1"/>
          <p:nvPr/>
        </p:nvSpPr>
        <p:spPr>
          <a:xfrm>
            <a:off x="3196690" y="5063755"/>
            <a:ext cx="1716016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668127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전체 화면 목록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E40E7EE-2EF5-4143-F3A9-6352A8E9E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29488"/>
              </p:ext>
            </p:extLst>
          </p:nvPr>
        </p:nvGraphicFramePr>
        <p:xfrm>
          <a:off x="757990" y="1416653"/>
          <a:ext cx="10647947" cy="4785364"/>
        </p:xfrm>
        <a:graphic>
          <a:graphicData uri="http://schemas.openxmlformats.org/drawingml/2006/table">
            <a:tbl>
              <a:tblPr/>
              <a:tblGrid>
                <a:gridCol w="1743484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082522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6821941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49166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이름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862188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KOBIS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정보 및 일별 박스오피스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NAVER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리뷰 및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수집 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971635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(CSV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파일 저장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테이블저장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데이터베이스 및 테이블 생성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1479221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정제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KOBIS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정보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NAVER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리뷰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토큰화 및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불용어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삭제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 감성 분류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긍정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941596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OPER04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모델링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정제 데이터 모델링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모델링 결과 화면 출력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0A1D05-4DC0-0EEE-0EBC-A755E5BDB380}"/>
              </a:ext>
            </a:extLst>
          </p:cNvPr>
          <p:cNvSpPr txBox="1"/>
          <p:nvPr/>
        </p:nvSpPr>
        <p:spPr>
          <a:xfrm>
            <a:off x="4871379" y="980645"/>
            <a:ext cx="21422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UI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상세 설명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3FB24-0DC2-08BE-8DD4-07371F54A1CB}"/>
              </a:ext>
            </a:extLst>
          </p:cNvPr>
          <p:cNvSpPr txBox="1"/>
          <p:nvPr/>
        </p:nvSpPr>
        <p:spPr>
          <a:xfrm>
            <a:off x="757990" y="6241417"/>
            <a:ext cx="26598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(OPER: operator)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C16BD-702A-9065-843A-577D27623368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3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수집 화면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97466"/>
              </p:ext>
            </p:extLst>
          </p:nvPr>
        </p:nvGraphicFramePr>
        <p:xfrm>
          <a:off x="8626585" y="421095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812D7B-3CEB-C8AF-79ED-479B0B2A8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5608"/>
              </p:ext>
            </p:extLst>
          </p:nvPr>
        </p:nvGraphicFramePr>
        <p:xfrm>
          <a:off x="8626585" y="1441257"/>
          <a:ext cx="3091453" cy="4634079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2495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7306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NAVER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평점 및 리뷰 페이지 접속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7476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제목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리뷰 번호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리뷰 내용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각 리뷰 별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별점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글쓴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날짜 수집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73210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수집한 데이터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CSV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파일로 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  <a:tr h="669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04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KOBIS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일별 박스오피스 페이지 접속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7118800"/>
                  </a:ext>
                </a:extLst>
              </a:tr>
              <a:tr h="73210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05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일별 박스오피스 및 영화정보 수집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7289277"/>
                  </a:ext>
                </a:extLst>
              </a:tr>
              <a:tr h="6692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06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수집한 데이터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CSV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파일로 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29847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B8D137B-00D9-2B2F-CE90-71E48C5E9C9D}"/>
              </a:ext>
            </a:extLst>
          </p:cNvPr>
          <p:cNvGrpSpPr/>
          <p:nvPr/>
        </p:nvGrpSpPr>
        <p:grpSpPr>
          <a:xfrm>
            <a:off x="199755" y="764155"/>
            <a:ext cx="5333140" cy="3606368"/>
            <a:chOff x="647700" y="1473200"/>
            <a:chExt cx="7340600" cy="4749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4749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22409" y="2188256"/>
              <a:ext cx="6926310" cy="324288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------------------------------------------------------------------------------------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&lt; NAVER </a:t>
              </a:r>
              <a:r>
                <a:rPr lang="ko-KR" altLang="en-US" sz="1100" dirty="0">
                  <a:solidFill>
                    <a:schemeClr val="bg1"/>
                  </a:solidFill>
                </a:rPr>
                <a:t>영화리뷰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크롤링을</a:t>
              </a:r>
              <a:r>
                <a:rPr lang="ko-KR" altLang="en-US" sz="1100" dirty="0">
                  <a:solidFill>
                    <a:schemeClr val="bg1"/>
                  </a:solidFill>
                </a:rPr>
                <a:t> 시작합니다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 &gt;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----------’</a:t>
              </a:r>
              <a:r>
                <a:rPr lang="ko-KR" altLang="en-US" sz="1100" dirty="0">
                  <a:solidFill>
                    <a:schemeClr val="bg1"/>
                  </a:solidFill>
                </a:rPr>
                <a:t>네티즌 평점</a:t>
              </a:r>
              <a:r>
                <a:rPr lang="en-US" altLang="ko-KR" sz="1100" dirty="0">
                  <a:solidFill>
                    <a:schemeClr val="bg1"/>
                  </a:solidFill>
                </a:rPr>
                <a:t>:</a:t>
              </a:r>
              <a:r>
                <a:rPr lang="ko-KR" altLang="en-US" sz="1100" dirty="0">
                  <a:solidFill>
                    <a:schemeClr val="bg1"/>
                  </a:solidFill>
                </a:rPr>
                <a:t>네이버 영화</a:t>
              </a:r>
              <a:r>
                <a:rPr lang="en-US" altLang="ko-KR" sz="1100" dirty="0">
                  <a:solidFill>
                    <a:schemeClr val="bg1"/>
                  </a:solidFill>
                </a:rPr>
                <a:t>‘ </a:t>
              </a:r>
              <a:r>
                <a:rPr lang="ko-KR" altLang="en-US" sz="1100" dirty="0">
                  <a:solidFill>
                    <a:schemeClr val="bg1"/>
                  </a:solidFill>
                </a:rPr>
                <a:t>페이지에 접속합니다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---------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총 </a:t>
              </a:r>
              <a:r>
                <a:rPr lang="en-US" altLang="ko-KR" sz="1100" dirty="0">
                  <a:solidFill>
                    <a:schemeClr val="bg1"/>
                  </a:solidFill>
                </a:rPr>
                <a:t>14,370,172</a:t>
              </a:r>
              <a:r>
                <a:rPr lang="ko-KR" altLang="en-US" sz="1100" dirty="0">
                  <a:solidFill>
                    <a:schemeClr val="bg1"/>
                  </a:solidFill>
                </a:rPr>
                <a:t>개의 평점이 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데이터를 수집하고 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총 </a:t>
              </a:r>
              <a:r>
                <a:rPr lang="en-US" altLang="ko-KR" sz="1100" dirty="0">
                  <a:solidFill>
                    <a:schemeClr val="bg1"/>
                  </a:solidFill>
                </a:rPr>
                <a:t>20 </a:t>
              </a:r>
              <a:r>
                <a:rPr lang="ko-KR" altLang="en-US" sz="1100" dirty="0">
                  <a:solidFill>
                    <a:schemeClr val="bg1"/>
                  </a:solidFill>
                </a:rPr>
                <a:t>건 수집완료 되었습니다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.&gt;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&lt;NAVER </a:t>
              </a:r>
              <a:r>
                <a:rPr lang="ko-KR" altLang="en-US" sz="1100" dirty="0">
                  <a:solidFill>
                    <a:schemeClr val="bg1"/>
                  </a:solidFill>
                </a:rPr>
                <a:t>리뷰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크롤링이</a:t>
              </a:r>
              <a:r>
                <a:rPr lang="ko-KR" altLang="en-US" sz="1100" dirty="0">
                  <a:solidFill>
                    <a:schemeClr val="bg1"/>
                  </a:solidFill>
                </a:rPr>
                <a:t> 완료되었습니다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.&gt;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------------------------------------------------------------------------------------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D:\Users\prj_work2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위 경로에 파일을 저장합니다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‘naver_review.csv’ </a:t>
              </a:r>
              <a:r>
                <a:rPr lang="ko-KR" altLang="en-US" sz="1100" dirty="0">
                  <a:solidFill>
                    <a:schemeClr val="bg1"/>
                  </a:solidFill>
                </a:rPr>
                <a:t>파일 저장이 완료되었습니다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174499" y="25504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22994" y="2717800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174499" y="35244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2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22994" y="3691815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4323897" y="4546604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3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3300118" y="4721994"/>
              <a:ext cx="945123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366DDE-FC2C-12EF-F43A-6511274D4B25}"/>
              </a:ext>
            </a:extLst>
          </p:cNvPr>
          <p:cNvGrpSpPr/>
          <p:nvPr/>
        </p:nvGrpSpPr>
        <p:grpSpPr>
          <a:xfrm>
            <a:off x="3243034" y="3201318"/>
            <a:ext cx="5284056" cy="3606368"/>
            <a:chOff x="647700" y="1473200"/>
            <a:chExt cx="7340600" cy="4749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A5BD0D-B912-FF0B-A2BB-F3698B7A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4749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35BE35-3B64-952A-EEC6-E2DA51B5F74D}"/>
                </a:ext>
              </a:extLst>
            </p:cNvPr>
            <p:cNvSpPr txBox="1"/>
            <p:nvPr/>
          </p:nvSpPr>
          <p:spPr>
            <a:xfrm>
              <a:off x="761463" y="2048627"/>
              <a:ext cx="7117581" cy="34962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-------------------------------------------------------------------------------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&lt; KOBIS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일별 박스오피스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크롤링을</a:t>
              </a:r>
              <a:r>
                <a:rPr lang="ko-KR" altLang="en-US" sz="1200" dirty="0">
                  <a:solidFill>
                    <a:schemeClr val="bg1"/>
                  </a:solidFill>
                </a:rPr>
                <a:t> 시작합니다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 &gt;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-----’KOBIS </a:t>
              </a:r>
              <a:r>
                <a:rPr lang="ko-KR" altLang="en-US" sz="1200" dirty="0">
                  <a:solidFill>
                    <a:schemeClr val="bg1"/>
                  </a:solidFill>
                </a:rPr>
                <a:t>영화관 입장권 통합 전산망</a:t>
              </a:r>
              <a:r>
                <a:rPr lang="en-US" altLang="ko-KR" sz="1200" dirty="0">
                  <a:solidFill>
                    <a:schemeClr val="bg1"/>
                  </a:solidFill>
                </a:rPr>
                <a:t>‘ </a:t>
              </a:r>
              <a:r>
                <a:rPr lang="ko-KR" altLang="en-US" sz="1200" dirty="0">
                  <a:solidFill>
                    <a:schemeClr val="bg1"/>
                  </a:solidFill>
                </a:rPr>
                <a:t>페이지에 접속합니다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----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2022</a:t>
              </a:r>
              <a:r>
                <a:rPr lang="ko-KR" altLang="en-US" sz="12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  <a:r>
                <a:rPr lang="ko-KR" altLang="en-US" sz="12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200" dirty="0">
                  <a:solidFill>
                    <a:schemeClr val="bg1"/>
                  </a:solidFill>
                </a:rPr>
                <a:t>21</a:t>
              </a:r>
              <a:r>
                <a:rPr lang="ko-KR" altLang="en-US" sz="1200" dirty="0">
                  <a:solidFill>
                    <a:schemeClr val="bg1"/>
                  </a:solidFill>
                </a:rPr>
                <a:t>일 </a:t>
              </a: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</a:rPr>
                <a:t>금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해당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검색일에</a:t>
              </a:r>
              <a:r>
                <a:rPr lang="ko-KR" altLang="en-US" sz="1200" dirty="0">
                  <a:solidFill>
                    <a:schemeClr val="bg1"/>
                  </a:solidFill>
                </a:rPr>
                <a:t> 총 </a:t>
              </a:r>
              <a:r>
                <a:rPr lang="en-US" altLang="ko-KR" sz="1200" dirty="0">
                  <a:solidFill>
                    <a:schemeClr val="bg1"/>
                  </a:solidFill>
                </a:rPr>
                <a:t>136</a:t>
              </a:r>
              <a:r>
                <a:rPr lang="ko-KR" altLang="en-US" sz="1200" dirty="0">
                  <a:solidFill>
                    <a:schemeClr val="bg1"/>
                  </a:solidFill>
                </a:rPr>
                <a:t> 개의 목록을 수집합니다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데이터를 수집하고 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&lt;KOBIS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일별 박스오피스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크롤링이</a:t>
              </a:r>
              <a:r>
                <a:rPr lang="ko-KR" altLang="en-US" sz="1200" dirty="0">
                  <a:solidFill>
                    <a:schemeClr val="bg1"/>
                  </a:solidFill>
                </a:rPr>
                <a:t> 완료되었습니다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.&gt;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------------------------------------------------------------------------------</a:t>
              </a:r>
            </a:p>
            <a:p>
              <a:endParaRPr lang="en-US" altLang="ko-KR" sz="105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D:\Users\prj_work2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위 경로에 파일을 저장합니다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‘kobis_rank.csv’, ‘kobis_movie.csv’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파일 저장이 완료되었습니다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383D996-3739-A795-3027-A8C6A175A790}"/>
                </a:ext>
              </a:extLst>
            </p:cNvPr>
            <p:cNvSpPr/>
            <p:nvPr/>
          </p:nvSpPr>
          <p:spPr>
            <a:xfrm>
              <a:off x="7187199" y="25504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4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04103D-8077-721D-A62F-1D640C4A8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8000" y="2725801"/>
              <a:ext cx="1520543" cy="4699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ABD3871-8C84-BCA3-AB68-5A7270C7049A}"/>
                </a:ext>
              </a:extLst>
            </p:cNvPr>
            <p:cNvSpPr/>
            <p:nvPr/>
          </p:nvSpPr>
          <p:spPr>
            <a:xfrm>
              <a:off x="7187199" y="35244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5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3B3A055-40AB-1BBE-8C4F-5417A1B62A64}"/>
                </a:ext>
              </a:extLst>
            </p:cNvPr>
            <p:cNvCxnSpPr>
              <a:cxnSpLocks/>
            </p:cNvCxnSpPr>
            <p:nvPr/>
          </p:nvCxnSpPr>
          <p:spPr>
            <a:xfrm>
              <a:off x="5335694" y="3691815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44A567-4B8E-67FB-DF50-CE1F2E053551}"/>
                </a:ext>
              </a:extLst>
            </p:cNvPr>
            <p:cNvSpPr/>
            <p:nvPr/>
          </p:nvSpPr>
          <p:spPr>
            <a:xfrm>
              <a:off x="7189001" y="4789618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6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3E5492-EAFE-47B9-D4A1-B652EC7562BC}"/>
                </a:ext>
              </a:extLst>
            </p:cNvPr>
            <p:cNvCxnSpPr>
              <a:cxnSpLocks/>
            </p:cNvCxnSpPr>
            <p:nvPr/>
          </p:nvCxnSpPr>
          <p:spPr>
            <a:xfrm>
              <a:off x="5337496" y="4957007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601CA3-EE62-B0F3-6958-6B1FFEA12968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0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저장 화면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812D7B-3CEB-C8AF-79ED-479B0B2A8EC4}"/>
              </a:ext>
            </a:extLst>
          </p:cNvPr>
          <p:cNvGraphicFramePr>
            <a:graphicFrameLocks noGrp="1"/>
          </p:cNvGraphicFramePr>
          <p:nvPr/>
        </p:nvGraphicFramePr>
        <p:xfrm>
          <a:off x="8530700" y="2521707"/>
          <a:ext cx="3091453" cy="2961389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0720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85806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생성 및 테이블 생성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NAVER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데이터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(CSV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저장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KOBIS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데이터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(CSV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저장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/>
        </p:nvGraphicFramePr>
        <p:xfrm>
          <a:off x="8530699" y="1463280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11050" r="29295" b="11103"/>
          <a:stretch/>
        </p:blipFill>
        <p:spPr>
          <a:xfrm>
            <a:off x="647700" y="1473200"/>
            <a:ext cx="7340600" cy="474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0399" y="2356539"/>
            <a:ext cx="3313728" cy="28931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film_innerside</a:t>
            </a:r>
            <a:r>
              <a:rPr lang="en-US" altLang="ko-KR" sz="1400" dirty="0">
                <a:solidFill>
                  <a:schemeClr val="bg1"/>
                </a:solidFill>
              </a:rPr>
              <a:t>’  </a:t>
            </a:r>
            <a:r>
              <a:rPr lang="ko-KR" altLang="en-US" sz="1400">
                <a:solidFill>
                  <a:schemeClr val="bg1"/>
                </a:solidFill>
              </a:rPr>
              <a:t>데이터베이스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naver_review_gather</a:t>
            </a:r>
            <a:r>
              <a:rPr lang="en-US" altLang="ko-KR" sz="1400" dirty="0">
                <a:solidFill>
                  <a:schemeClr val="bg1"/>
                </a:solidFill>
              </a:rPr>
              <a:t>’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naver_review_scrub</a:t>
            </a:r>
            <a:r>
              <a:rPr lang="en-US" altLang="ko-KR" sz="1400" dirty="0">
                <a:solidFill>
                  <a:schemeClr val="bg1"/>
                </a:solidFill>
              </a:rPr>
              <a:t>‘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kobis_movie_gather</a:t>
            </a:r>
            <a:r>
              <a:rPr lang="en-US" altLang="ko-KR" sz="1400" dirty="0">
                <a:solidFill>
                  <a:schemeClr val="bg1"/>
                </a:solidFill>
              </a:rPr>
              <a:t>’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kobis_movie_scrub</a:t>
            </a:r>
            <a:r>
              <a:rPr lang="en-US" altLang="ko-KR" sz="1400" dirty="0">
                <a:solidFill>
                  <a:schemeClr val="bg1"/>
                </a:solidFill>
              </a:rPr>
              <a:t>’   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spc="110" dirty="0">
                <a:solidFill>
                  <a:schemeClr val="bg1"/>
                </a:solidFill>
              </a:rPr>
              <a:t>naver_review.csv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☞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naver_review_gather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>
                <a:solidFill>
                  <a:schemeClr val="bg1"/>
                </a:solidFill>
              </a:rPr>
              <a:t>테이블에 저장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spc="110">
                <a:solidFill>
                  <a:schemeClr val="bg1"/>
                </a:solidFill>
              </a:rPr>
              <a:t>kobis_movie.csv</a:t>
            </a:r>
            <a:r>
              <a:rPr lang="ko-KR" altLang="en-US" sz="1400" spc="110">
                <a:solidFill>
                  <a:schemeClr val="bg1"/>
                </a:solidFill>
              </a:rPr>
              <a:t> </a:t>
            </a:r>
            <a:endParaRPr lang="en-US" altLang="ko-KR" sz="1400" spc="110" dirty="0">
              <a:solidFill>
                <a:schemeClr val="bg1"/>
              </a:solidFill>
            </a:endParaRPr>
          </a:p>
          <a:p>
            <a:r>
              <a:rPr lang="en-US" altLang="ko-KR" sz="1400" spc="110">
                <a:solidFill>
                  <a:schemeClr val="bg1"/>
                </a:solidFill>
              </a:rPr>
              <a:t>kobis_rank.csv</a:t>
            </a:r>
            <a:endParaRPr lang="en-US" altLang="ko-KR" sz="1400" spc="11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☞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kobis_movie_gather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>
                <a:solidFill>
                  <a:schemeClr val="bg1"/>
                </a:solidFill>
              </a:rPr>
              <a:t>테이블에 저장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BCC4E6-081A-58D9-F168-C4912398B67A}"/>
              </a:ext>
            </a:extLst>
          </p:cNvPr>
          <p:cNvSpPr/>
          <p:nvPr/>
        </p:nvSpPr>
        <p:spPr>
          <a:xfrm>
            <a:off x="7149099" y="2550411"/>
            <a:ext cx="334296" cy="33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1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68FC9B-C9AE-A6A4-46E2-5C69B41F505B}"/>
              </a:ext>
            </a:extLst>
          </p:cNvPr>
          <p:cNvCxnSpPr>
            <a:cxnSpLocks/>
          </p:cNvCxnSpPr>
          <p:nvPr/>
        </p:nvCxnSpPr>
        <p:spPr>
          <a:xfrm flipV="1">
            <a:off x="5297594" y="2725802"/>
            <a:ext cx="1772849" cy="4698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ABCC4E6-081A-58D9-F168-C4912398B67A}"/>
              </a:ext>
            </a:extLst>
          </p:cNvPr>
          <p:cNvSpPr/>
          <p:nvPr/>
        </p:nvSpPr>
        <p:spPr>
          <a:xfrm>
            <a:off x="7149099" y="3791126"/>
            <a:ext cx="334296" cy="33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2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968FC9B-C9AE-A6A4-46E2-5C69B41F505B}"/>
              </a:ext>
            </a:extLst>
          </p:cNvPr>
          <p:cNvCxnSpPr>
            <a:cxnSpLocks/>
          </p:cNvCxnSpPr>
          <p:nvPr/>
        </p:nvCxnSpPr>
        <p:spPr>
          <a:xfrm>
            <a:off x="5297594" y="3958515"/>
            <a:ext cx="1772849" cy="800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7ABCC4E6-081A-58D9-F168-C4912398B67A}"/>
              </a:ext>
            </a:extLst>
          </p:cNvPr>
          <p:cNvSpPr/>
          <p:nvPr/>
        </p:nvSpPr>
        <p:spPr>
          <a:xfrm>
            <a:off x="7150901" y="4789618"/>
            <a:ext cx="334296" cy="33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3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68FC9B-C9AE-A6A4-46E2-5C69B41F505B}"/>
              </a:ext>
            </a:extLst>
          </p:cNvPr>
          <p:cNvCxnSpPr>
            <a:cxnSpLocks/>
          </p:cNvCxnSpPr>
          <p:nvPr/>
        </p:nvCxnSpPr>
        <p:spPr>
          <a:xfrm>
            <a:off x="5299396" y="4957007"/>
            <a:ext cx="1772849" cy="800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F352B7-7C69-4627-274E-369095AD7CC1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4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정제 화면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812D7B-3CEB-C8AF-79ED-479B0B2A8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46990"/>
              </p:ext>
            </p:extLst>
          </p:nvPr>
        </p:nvGraphicFramePr>
        <p:xfrm>
          <a:off x="8530700" y="2521707"/>
          <a:ext cx="3091453" cy="2986991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0720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658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~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05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NAVER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리뷰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후 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06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~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10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KOBIS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후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DB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저장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11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~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리뷰데이터 긍정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부정 정제 및 분류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/>
        </p:nvGraphicFramePr>
        <p:xfrm>
          <a:off x="8530699" y="1463280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8C3D9E5-9E60-308E-D83A-8EF253138150}"/>
              </a:ext>
            </a:extLst>
          </p:cNvPr>
          <p:cNvGrpSpPr/>
          <p:nvPr/>
        </p:nvGrpSpPr>
        <p:grpSpPr>
          <a:xfrm>
            <a:off x="216622" y="820056"/>
            <a:ext cx="3950426" cy="2968171"/>
            <a:chOff x="647700" y="1473200"/>
            <a:chExt cx="7340600" cy="518112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5181128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22456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6451600" y="2412759"/>
              <a:ext cx="682343" cy="824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27243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2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6506056" y="2893340"/>
              <a:ext cx="627887" cy="637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4401" y="3418018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3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6" y="3585407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72599" y="2000939"/>
              <a:ext cx="6345157" cy="42442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______________________________________________________</a:t>
              </a: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 </a:t>
              </a:r>
              <a:r>
                <a:rPr lang="en-US" altLang="ko-KR" sz="800" dirty="0">
                  <a:solidFill>
                    <a:schemeClr val="bg1"/>
                  </a:solidFill>
                </a:rPr>
                <a:t>####   NAVER </a:t>
              </a:r>
              <a:r>
                <a:rPr lang="ko-KR" altLang="en-US" sz="800" dirty="0">
                  <a:solidFill>
                    <a:schemeClr val="bg1"/>
                  </a:solidFill>
                </a:rPr>
                <a:t>영화 리뷰 </a:t>
              </a:r>
              <a:r>
                <a:rPr lang="en-US" altLang="ko-KR" sz="800" dirty="0">
                  <a:solidFill>
                    <a:schemeClr val="bg1"/>
                  </a:solidFill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전처리</a:t>
              </a:r>
              <a:r>
                <a:rPr lang="ko-KR" altLang="en-US" sz="800" dirty="0">
                  <a:solidFill>
                    <a:schemeClr val="bg1"/>
                  </a:solidFill>
                </a:rPr>
                <a:t> 및 감성분석   </a:t>
              </a:r>
              <a:r>
                <a:rPr lang="en-US" altLang="ko-KR" sz="800" dirty="0">
                  <a:solidFill>
                    <a:schemeClr val="bg1"/>
                  </a:solidFill>
                </a:rPr>
                <a:t>####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￣￣￣￣￣￣￣￣￣￣￣￣￣￣￣￣￣￣￣￣￣￣￣￣￣￣￣￣￣￣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*** </a:t>
              </a:r>
              <a:r>
                <a:rPr lang="en-US" altLang="ko-KR" sz="800" dirty="0">
                  <a:solidFill>
                    <a:schemeClr val="bg1"/>
                  </a:solidFill>
                </a:rPr>
                <a:t>[ STEP 1 ] </a:t>
              </a:r>
              <a:r>
                <a:rPr lang="ko-KR" altLang="en-US" sz="800" dirty="0">
                  <a:solidFill>
                    <a:schemeClr val="bg1"/>
                  </a:solidFill>
                </a:rPr>
                <a:t>네이버 영화 리뷰 데이터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전처리</a:t>
              </a:r>
              <a:r>
                <a:rPr lang="ko-KR" altLang="en-US" sz="800" dirty="0">
                  <a:solidFill>
                    <a:schemeClr val="bg1"/>
                  </a:solidFill>
                </a:rPr>
                <a:t>  </a:t>
              </a:r>
              <a:r>
                <a:rPr lang="en-US" altLang="ko-KR" sz="800" dirty="0">
                  <a:solidFill>
                    <a:schemeClr val="bg1"/>
                  </a:solidFill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</a:rPr>
                <a:t>신규 수집 데이터 ***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STEP 1</a:t>
              </a:r>
              <a:r>
                <a:rPr lang="ko-KR" altLang="en-US" sz="800" dirty="0">
                  <a:solidFill>
                    <a:schemeClr val="bg1"/>
                  </a:solidFill>
                </a:rPr>
                <a:t>을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진행하시겠습니까</a:t>
              </a:r>
              <a:r>
                <a:rPr lang="en-US" altLang="ko-KR" sz="800" dirty="0">
                  <a:solidFill>
                    <a:schemeClr val="bg1"/>
                  </a:solidFill>
                </a:rPr>
                <a:t>? (</a:t>
              </a:r>
              <a:r>
                <a:rPr lang="ko-KR" altLang="en-US" sz="800" dirty="0">
                  <a:solidFill>
                    <a:schemeClr val="bg1"/>
                  </a:solidFill>
                </a:rPr>
                <a:t>진행</a:t>
              </a:r>
              <a:r>
                <a:rPr lang="en-US" altLang="ko-KR" sz="800" dirty="0">
                  <a:solidFill>
                    <a:schemeClr val="bg1"/>
                  </a:solidFill>
                </a:rPr>
                <a:t>:Y) </a:t>
              </a: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Connecting...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데이터베이스 접속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None...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신규 수집 데이터가 없습니다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Loading...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네이버 영화 리뷰 데이터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리뷰 라벨 추가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한글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여백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결측치</a:t>
              </a:r>
              <a:r>
                <a:rPr lang="ko-KR" altLang="en-US" sz="800" dirty="0">
                  <a:solidFill>
                    <a:schemeClr val="bg1"/>
                  </a:solidFill>
                </a:rPr>
                <a:t>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중복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Tokenizing...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토큰화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Tokenizing...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불용어</a:t>
              </a:r>
              <a:r>
                <a:rPr lang="ko-KR" altLang="en-US" sz="800" dirty="0">
                  <a:solidFill>
                    <a:schemeClr val="bg1"/>
                  </a:solidFill>
                </a:rPr>
                <a:t>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Uploading... DB </a:t>
              </a:r>
              <a:r>
                <a:rPr lang="ko-KR" altLang="en-US" sz="800" dirty="0">
                  <a:solidFill>
                    <a:schemeClr val="bg1"/>
                  </a:solidFill>
                </a:rPr>
                <a:t>저장</a:t>
              </a:r>
            </a:p>
            <a:p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01701" y="4726118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4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50196" y="4893507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4401" y="5590834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5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6" y="5758223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18012BB-69FC-466A-3841-0D9EAE5D5DF1}"/>
              </a:ext>
            </a:extLst>
          </p:cNvPr>
          <p:cNvGrpSpPr/>
          <p:nvPr/>
        </p:nvGrpSpPr>
        <p:grpSpPr>
          <a:xfrm>
            <a:off x="4366133" y="1171117"/>
            <a:ext cx="3872049" cy="2889794"/>
            <a:chOff x="4209377" y="1105802"/>
            <a:chExt cx="3872049" cy="28897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6AFD669-8D47-D608-E654-24BAAA3CA8F9}"/>
                </a:ext>
              </a:extLst>
            </p:cNvPr>
            <p:cNvGrpSpPr/>
            <p:nvPr/>
          </p:nvGrpSpPr>
          <p:grpSpPr>
            <a:xfrm>
              <a:off x="4209377" y="1105802"/>
              <a:ext cx="3872049" cy="2889794"/>
              <a:chOff x="647700" y="1473200"/>
              <a:chExt cx="7340600" cy="518112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5951D85-F5C2-85CA-8747-D55DFC09B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04" t="11050" r="29295" b="11103"/>
              <a:stretch/>
            </p:blipFill>
            <p:spPr>
              <a:xfrm>
                <a:off x="647700" y="1473200"/>
                <a:ext cx="7340600" cy="5181128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9F91B756-F042-9E10-A854-FB1D6D756E13}"/>
                  </a:ext>
                </a:extLst>
              </p:cNvPr>
              <p:cNvSpPr/>
              <p:nvPr/>
            </p:nvSpPr>
            <p:spPr>
              <a:xfrm>
                <a:off x="7212599" y="2245611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6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9F75A6ED-EC4A-3C6B-E981-4C5651B0A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1600" y="2412759"/>
                <a:ext cx="682343" cy="8243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C252905-FEA9-FCA3-045A-0DE5744067D1}"/>
                  </a:ext>
                </a:extLst>
              </p:cNvPr>
              <p:cNvSpPr/>
              <p:nvPr/>
            </p:nvSpPr>
            <p:spPr>
              <a:xfrm>
                <a:off x="7212599" y="2838626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7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A4A50C8-66D6-DF08-B4D6-0B4E144BC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896" y="3009900"/>
                <a:ext cx="1771047" cy="41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6EAF58C-B791-59F8-C04A-D3ED86D39334}"/>
                  </a:ext>
                </a:extLst>
              </p:cNvPr>
              <p:cNvSpPr/>
              <p:nvPr/>
            </p:nvSpPr>
            <p:spPr>
              <a:xfrm>
                <a:off x="7214401" y="3608518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8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7E58F01-4317-F696-2B3B-BA4994C68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896" y="3775907"/>
                <a:ext cx="1772849" cy="800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8804FF-0754-1D3A-8010-B0CAF9FB25A0}"/>
                  </a:ext>
                </a:extLst>
              </p:cNvPr>
              <p:cNvSpPr txBox="1"/>
              <p:nvPr/>
            </p:nvSpPr>
            <p:spPr>
              <a:xfrm>
                <a:off x="1024999" y="2039039"/>
                <a:ext cx="3262432" cy="230832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______________________________________________________</a:t>
                </a:r>
              </a:p>
              <a:p>
                <a:r>
                  <a:rPr lang="ko-KR" altLang="en-US" sz="800" dirty="0">
                    <a:solidFill>
                      <a:schemeClr val="bg1"/>
                    </a:solidFill>
                  </a:rPr>
                  <a:t> 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####   KOBIS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영화관 입장권 통합 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데이터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전처리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  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####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  <a:p>
                <a:r>
                  <a:rPr lang="ko-KR" altLang="en-US" sz="800" dirty="0">
                    <a:solidFill>
                      <a:schemeClr val="bg1"/>
                    </a:solidFill>
                  </a:rPr>
                  <a:t>￣￣￣￣￣￣￣￣￣￣￣￣￣￣￣￣￣￣￣￣￣￣￣￣￣￣￣￣￣￣</a:t>
                </a:r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ko-KR" altLang="en-US" sz="800" dirty="0">
                    <a:solidFill>
                      <a:schemeClr val="bg1"/>
                    </a:solidFill>
                  </a:rPr>
                  <a:t>*** 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[ STEP 1 ]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영화관 입장권 수집 데이터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전처리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 ***</a:t>
                </a: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STEP 1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을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진행하시겠습니까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? (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진행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:Y) </a:t>
                </a: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Connecting...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데이터베이스 접속</a:t>
                </a:r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Loading... KOBIS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영화관 입장권 데이터</a:t>
                </a: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</a:t>
                </a:r>
                <a:r>
                  <a:rPr lang="en-US" altLang="ko-KR" sz="800" dirty="0" err="1">
                    <a:solidFill>
                      <a:schemeClr val="bg1"/>
                    </a:solidFill>
                  </a:rPr>
                  <a:t>Refinementing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...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여백 정제</a:t>
                </a: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</a:t>
                </a:r>
                <a:r>
                  <a:rPr lang="en-US" altLang="ko-KR" sz="800" dirty="0" err="1">
                    <a:solidFill>
                      <a:schemeClr val="bg1"/>
                    </a:solidFill>
                  </a:rPr>
                  <a:t>Refinementing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...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결측치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 정제</a:t>
                </a: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Uploading... DB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저장</a:t>
                </a:r>
              </a:p>
              <a:p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6790FBE-29E6-D323-35C2-2C5C39F885E3}"/>
                  </a:ext>
                </a:extLst>
              </p:cNvPr>
              <p:cNvSpPr/>
              <p:nvPr/>
            </p:nvSpPr>
            <p:spPr>
              <a:xfrm>
                <a:off x="7201702" y="4726117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9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F337092-3586-CD12-5D46-EB56F5F6F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0196" y="4893507"/>
                <a:ext cx="1772849" cy="800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55D2EF-853C-669E-4E98-80A325770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896" y="5555023"/>
                <a:ext cx="1772849" cy="800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1964929-79F4-1FEF-99AB-DCB20C9F4DF4}"/>
                </a:ext>
              </a:extLst>
            </p:cNvPr>
            <p:cNvSpPr/>
            <p:nvPr/>
          </p:nvSpPr>
          <p:spPr>
            <a:xfrm>
              <a:off x="7498080" y="3290439"/>
              <a:ext cx="455078" cy="1793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10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433E142-E45F-64F6-2C3B-AEC49D283204}"/>
              </a:ext>
            </a:extLst>
          </p:cNvPr>
          <p:cNvGrpSpPr/>
          <p:nvPr/>
        </p:nvGrpSpPr>
        <p:grpSpPr>
          <a:xfrm>
            <a:off x="1983575" y="3596950"/>
            <a:ext cx="4312723" cy="3104295"/>
            <a:chOff x="337654" y="3871273"/>
            <a:chExt cx="4312723" cy="328717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1DE51AF-19C6-4F50-91A0-1F0B94427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337654" y="3871273"/>
              <a:ext cx="4312723" cy="3287173"/>
            </a:xfrm>
            <a:prstGeom prst="rect">
              <a:avLst/>
            </a:prstGeom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93B0C2E-5510-1639-2EE0-24102783C93F}"/>
                </a:ext>
              </a:extLst>
            </p:cNvPr>
            <p:cNvSpPr/>
            <p:nvPr/>
          </p:nvSpPr>
          <p:spPr>
            <a:xfrm>
              <a:off x="3930471" y="4361330"/>
              <a:ext cx="615027" cy="1989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11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0B9B238-9C9E-03B7-B300-E56F62E446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5855" y="4467378"/>
              <a:ext cx="1017452" cy="523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CA9D87A-6EA2-2B6B-6BC5-C0C2C2F2DCF4}"/>
                </a:ext>
              </a:extLst>
            </p:cNvPr>
            <p:cNvSpPr/>
            <p:nvPr/>
          </p:nvSpPr>
          <p:spPr>
            <a:xfrm>
              <a:off x="3930471" y="4705339"/>
              <a:ext cx="615027" cy="2231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12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819E422-6E99-57D2-F133-8A63FE92C9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909" y="4814004"/>
              <a:ext cx="1040519" cy="261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29A4AA-8129-2843-BF9F-3F57F9CDDF1E}"/>
                </a:ext>
              </a:extLst>
            </p:cNvPr>
            <p:cNvSpPr/>
            <p:nvPr/>
          </p:nvSpPr>
          <p:spPr>
            <a:xfrm>
              <a:off x="3930472" y="5556386"/>
              <a:ext cx="616086" cy="2231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13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5395D1F-A189-7468-72EC-319ADC2132BA}"/>
                </a:ext>
              </a:extLst>
            </p:cNvPr>
            <p:cNvCxnSpPr>
              <a:cxnSpLocks/>
            </p:cNvCxnSpPr>
            <p:nvPr/>
          </p:nvCxnSpPr>
          <p:spPr>
            <a:xfrm>
              <a:off x="3107909" y="5662587"/>
              <a:ext cx="1041578" cy="507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1B2C7F-ECB5-2B6F-DD50-C887DA93AEF9}"/>
                </a:ext>
              </a:extLst>
            </p:cNvPr>
            <p:cNvSpPr txBox="1"/>
            <p:nvPr/>
          </p:nvSpPr>
          <p:spPr>
            <a:xfrm>
              <a:off x="590371" y="4336530"/>
              <a:ext cx="2097556" cy="138641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</a:rPr>
                <a:t>*** </a:t>
              </a:r>
              <a:r>
                <a:rPr lang="en-US" altLang="ko-KR" sz="800" dirty="0">
                  <a:solidFill>
                    <a:schemeClr val="bg1"/>
                  </a:solidFill>
                </a:rPr>
                <a:t>[ STEP 2 ]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토큰화 및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불용어</a:t>
              </a:r>
              <a:r>
                <a:rPr lang="ko-KR" altLang="en-US" sz="800" dirty="0">
                  <a:solidFill>
                    <a:schemeClr val="bg1"/>
                  </a:solidFill>
                </a:rPr>
                <a:t> 삭제  ***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STEP 2</a:t>
              </a:r>
              <a:r>
                <a:rPr lang="ko-KR" altLang="en-US" sz="800" dirty="0">
                  <a:solidFill>
                    <a:schemeClr val="bg1"/>
                  </a:solidFill>
                </a:rPr>
                <a:t>를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진행하시겠습니까</a:t>
              </a:r>
              <a:r>
                <a:rPr lang="en-US" altLang="ko-KR" sz="800" dirty="0">
                  <a:solidFill>
                    <a:schemeClr val="bg1"/>
                  </a:solidFill>
                </a:rPr>
                <a:t>? (</a:t>
              </a:r>
              <a:r>
                <a:rPr lang="ko-KR" altLang="en-US" sz="800" dirty="0">
                  <a:solidFill>
                    <a:schemeClr val="bg1"/>
                  </a:solidFill>
                </a:rPr>
                <a:t>진행</a:t>
              </a:r>
              <a:r>
                <a:rPr lang="en-US" altLang="ko-KR" sz="800" dirty="0">
                  <a:solidFill>
                    <a:schemeClr val="bg1"/>
                  </a:solidFill>
                </a:rPr>
                <a:t>:Y) </a:t>
              </a: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Connecting...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데이터베이스 접속</a:t>
              </a: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Loading...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네이버 영화 리뷰 데이터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Vocabulary...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집합화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┌───────────────────────────────┐</a:t>
              </a: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집합</a:t>
              </a:r>
              <a:r>
                <a:rPr lang="en-US" altLang="ko-KR" sz="800" dirty="0">
                  <a:solidFill>
                    <a:schemeClr val="bg1"/>
                  </a:solidFill>
                </a:rPr>
                <a:t>(vocabulary)</a:t>
              </a:r>
              <a:r>
                <a:rPr lang="ko-KR" altLang="en-US" sz="800" dirty="0">
                  <a:solidFill>
                    <a:schemeClr val="bg1"/>
                  </a:solidFill>
                </a:rPr>
                <a:t>의 총 크기 </a:t>
              </a:r>
              <a:r>
                <a:rPr lang="en-US" altLang="ko-KR" sz="800" dirty="0">
                  <a:solidFill>
                    <a:schemeClr val="bg1"/>
                  </a:solidFill>
                </a:rPr>
                <a:t>: 16534        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빈도가 </a:t>
              </a:r>
              <a:r>
                <a:rPr lang="en-US" altLang="ko-KR" sz="800" dirty="0">
                  <a:solidFill>
                    <a:schemeClr val="bg1"/>
                  </a:solidFill>
                </a:rPr>
                <a:t>2</a:t>
              </a:r>
              <a:r>
                <a:rPr lang="ko-KR" altLang="en-US" sz="800" dirty="0">
                  <a:solidFill>
                    <a:schemeClr val="bg1"/>
                  </a:solidFill>
                </a:rPr>
                <a:t>번 이하인 단어의 수</a:t>
              </a:r>
              <a:r>
                <a:rPr lang="en-US" altLang="ko-KR" sz="800" dirty="0">
                  <a:solidFill>
                    <a:schemeClr val="bg1"/>
                  </a:solidFill>
                </a:rPr>
                <a:t>: 9433                 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전체에서 희귀 단어의 빈도 비율 </a:t>
              </a:r>
              <a:r>
                <a:rPr lang="en-US" altLang="ko-KR" sz="800" dirty="0">
                  <a:solidFill>
                    <a:schemeClr val="bg1"/>
                  </a:solidFill>
                </a:rPr>
                <a:t>: 3.10%         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사용할 단어 집합의 크기 </a:t>
              </a:r>
              <a:r>
                <a:rPr lang="en-US" altLang="ko-KR" sz="800" dirty="0">
                  <a:solidFill>
                    <a:schemeClr val="bg1"/>
                  </a:solidFill>
                </a:rPr>
                <a:t>: 7102                       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└───────────────────────────────┘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Vocabulary...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낮은 빈도 단어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Integer Encoding...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단어의 정수 시퀀스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Vocabulary...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낮은 빈도 단어의 관련 데이터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Vectorizing...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정수의 벡터 정제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3D29D1D-65EB-05BD-A02D-3522366D9DA3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90492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모델링 화면</a:t>
            </a:r>
            <a:endParaRPr lang="en-US" altLang="ko-KR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14289"/>
              </p:ext>
            </p:extLst>
          </p:nvPr>
        </p:nvGraphicFramePr>
        <p:xfrm>
          <a:off x="8530699" y="1463280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OPER04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6682985-0DA3-AB95-121E-6261333FC05E}"/>
              </a:ext>
            </a:extLst>
          </p:cNvPr>
          <p:cNvGrpSpPr/>
          <p:nvPr/>
        </p:nvGrpSpPr>
        <p:grpSpPr>
          <a:xfrm>
            <a:off x="647700" y="1473200"/>
            <a:ext cx="7340600" cy="5181128"/>
            <a:chOff x="647700" y="1473200"/>
            <a:chExt cx="7340600" cy="518112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5181125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22456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5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00" y="2412759"/>
              <a:ext cx="1731785" cy="824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32704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6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7" y="3441698"/>
              <a:ext cx="1771047" cy="411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4402" y="412921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7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799" y="4304606"/>
              <a:ext cx="360947" cy="12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48059" y="2273107"/>
              <a:ext cx="6358728" cy="375487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*** [STEP 3 ]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훈련 및 검증 </a:t>
              </a:r>
              <a:r>
                <a:rPr lang="en-US" altLang="ko-KR" sz="1400" dirty="0">
                  <a:solidFill>
                    <a:schemeClr val="bg1"/>
                  </a:solidFill>
                </a:rPr>
                <a:t>***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정의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컴파일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데이터 셋팅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endParaRPr lang="ko-KR" altLang="en-US" sz="105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훈련데이터 </a:t>
              </a:r>
              <a:r>
                <a:rPr lang="en-US" altLang="ko-KR" sz="1400" dirty="0">
                  <a:solidFill>
                    <a:schemeClr val="bg1"/>
                  </a:solidFill>
                </a:rPr>
                <a:t>-</a:t>
              </a:r>
              <a:r>
                <a:rPr lang="ko-KR" altLang="en-US" sz="1400" dirty="0">
                  <a:solidFill>
                    <a:schemeClr val="bg1"/>
                  </a:solidFill>
                </a:rPr>
                <a:t>리뷰 개수</a:t>
              </a:r>
              <a:r>
                <a:rPr lang="en-US" altLang="ko-KR" sz="1400" dirty="0">
                  <a:solidFill>
                    <a:schemeClr val="bg1"/>
                  </a:solidFill>
                </a:rPr>
                <a:t>: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검증데이터 </a:t>
              </a:r>
              <a:r>
                <a:rPr lang="en-US" altLang="ko-KR" sz="1400" dirty="0">
                  <a:solidFill>
                    <a:schemeClr val="bg1"/>
                  </a:solidFill>
                </a:rPr>
                <a:t>-</a:t>
              </a:r>
              <a:r>
                <a:rPr lang="ko-KR" altLang="en-US" sz="1400" dirty="0">
                  <a:solidFill>
                    <a:schemeClr val="bg1"/>
                  </a:solidFill>
                </a:rPr>
                <a:t>리뷰 개수</a:t>
              </a:r>
              <a:r>
                <a:rPr lang="en-US" altLang="ko-KR" sz="1400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훈련 및 검증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endParaRPr lang="en-US" altLang="ko-KR" sz="105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손실과 정확도  │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Overfitting (</a:t>
              </a:r>
              <a:r>
                <a:rPr lang="ko-KR" altLang="en-US" sz="1400" dirty="0">
                  <a:solidFill>
                    <a:schemeClr val="bg1"/>
                  </a:solidFill>
                </a:rPr>
                <a:t>과대적합</a:t>
              </a:r>
              <a:r>
                <a:rPr lang="en-US" altLang="ko-KR" sz="1400" dirty="0">
                  <a:solidFill>
                    <a:schemeClr val="bg1"/>
                  </a:solidFill>
                </a:rPr>
                <a:t>),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에크모를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</a:rPr>
                <a:t>회로 조정 후 재실행   │</a:t>
              </a:r>
            </a:p>
            <a:p>
              <a:endParaRPr lang="en-US" altLang="ko-KR" sz="1400" dirty="0">
                <a:solidFill>
                  <a:schemeClr val="bg1"/>
                </a:solidFill>
              </a:endParaRPr>
            </a:p>
            <a:p>
              <a:endParaRPr lang="en-US" altLang="ko-KR" sz="140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손실율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35.53%  │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정확도 </a:t>
              </a:r>
              <a:r>
                <a:rPr lang="en-US" altLang="ko-KR" sz="1400" dirty="0">
                  <a:solidFill>
                    <a:schemeClr val="bg1"/>
                  </a:solidFill>
                </a:rPr>
                <a:t>86.86%  │</a:t>
              </a: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Uploading... DB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저장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39C38D6-14C6-CD9A-B1D5-6F3BBEE8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2033" y="4656336"/>
              <a:ext cx="1423362" cy="108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6D9E0FB-CAA9-1551-4667-F375488F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7778" y="4656337"/>
              <a:ext cx="1435028" cy="1080000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496238" y="5046582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8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6635" y="5221971"/>
              <a:ext cx="360947" cy="12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496239" y="5651387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9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6635" y="5826777"/>
              <a:ext cx="360947" cy="12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49E355-445C-3F73-D416-C2CD486E1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1552"/>
              </p:ext>
            </p:extLst>
          </p:nvPr>
        </p:nvGraphicFramePr>
        <p:xfrm>
          <a:off x="8530700" y="2521707"/>
          <a:ext cx="3091453" cy="3657963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0720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65608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데이터 분석 모델링 시작 화면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6659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훈련데이터와 검증데이터 개수 안내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71463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모델링 결과 안내 화면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과적합일 경우 재 실행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63529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04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모델링 결과 시각화 화면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29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05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모델링 결과 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D38CD7-59C0-97B3-FEBD-FC471427B9E9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6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375C0-701B-4490-BEF8-92599CE32F2C}"/>
              </a:ext>
            </a:extLst>
          </p:cNvPr>
          <p:cNvSpPr/>
          <p:nvPr/>
        </p:nvSpPr>
        <p:spPr>
          <a:xfrm>
            <a:off x="9422348" y="2224840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6AC0-887E-E715-BE25-08ACCE78151D}"/>
              </a:ext>
            </a:extLst>
          </p:cNvPr>
          <p:cNvSpPr txBox="1"/>
          <p:nvPr/>
        </p:nvSpPr>
        <p:spPr>
          <a:xfrm>
            <a:off x="11255503" y="3207047"/>
            <a:ext cx="391160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28BCE-08BA-985D-20FC-9FD6F0CFA9EC}"/>
              </a:ext>
            </a:extLst>
          </p:cNvPr>
          <p:cNvGrpSpPr/>
          <p:nvPr/>
        </p:nvGrpSpPr>
        <p:grpSpPr>
          <a:xfrm>
            <a:off x="879164" y="2230086"/>
            <a:ext cx="8722799" cy="2273468"/>
            <a:chOff x="879164" y="2230086"/>
            <a:chExt cx="8722799" cy="227346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(</a:t>
              </a:r>
              <a:r>
                <a:rPr lang="en-US" altLang="x-none" sz="900" dirty="0">
                  <a:solidFill>
                    <a:schemeClr val="bg1">
                      <a:alpha val="25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B3CE254C-68FC-AFF8-9B89-4C43C18AC8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B3CE254C-68FC-AFF8-9B89-4C43C18AC8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F1D8184-6553-8F4D-BDF0-D96960274878}"/>
              </a:ext>
            </a:extLst>
          </p:cNvPr>
          <p:cNvSpPr txBox="1"/>
          <p:nvPr/>
        </p:nvSpPr>
        <p:spPr>
          <a:xfrm>
            <a:off x="9475833" y="3181864"/>
            <a:ext cx="175688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프로젝트 산출물</a:t>
            </a:r>
            <a:endParaRPr lang="en-US" altLang="ko-KR" dirty="0"/>
          </a:p>
          <a:p>
            <a:r>
              <a:rPr lang="en-US" altLang="ko-KR" dirty="0"/>
              <a:t>4-2. </a:t>
            </a:r>
            <a:r>
              <a:rPr lang="ko-KR" altLang="en-US" dirty="0"/>
              <a:t>감성분석</a:t>
            </a:r>
            <a:endParaRPr lang="en-US" altLang="ko-KR" dirty="0"/>
          </a:p>
          <a:p>
            <a:r>
              <a:rPr lang="en-US" altLang="ko-KR" dirty="0"/>
              <a:t>4-3. </a:t>
            </a:r>
            <a:r>
              <a:rPr lang="ko-KR" altLang="en-US" dirty="0"/>
              <a:t>통합테스트 결과보고</a:t>
            </a:r>
            <a:endParaRPr lang="en-US" altLang="ko-KR" dirty="0"/>
          </a:p>
          <a:p>
            <a:r>
              <a:rPr lang="en-US" altLang="ko-KR" dirty="0"/>
              <a:t>4-4. </a:t>
            </a:r>
            <a:r>
              <a:rPr lang="ko-KR" altLang="en-US" dirty="0"/>
              <a:t>참여인원 소감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000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F44DF2-014E-B085-4DEB-417E0F5A438C}"/>
              </a:ext>
            </a:extLst>
          </p:cNvPr>
          <p:cNvGrpSpPr/>
          <p:nvPr/>
        </p:nvGrpSpPr>
        <p:grpSpPr>
          <a:xfrm>
            <a:off x="5205339" y="916511"/>
            <a:ext cx="4439706" cy="1505583"/>
            <a:chOff x="7327230" y="2617742"/>
            <a:chExt cx="4439706" cy="1505583"/>
          </a:xfrm>
        </p:grpSpPr>
        <p:sp>
          <p:nvSpPr>
            <p:cNvPr id="5" name="사각형: 둥근 모서리 7">
              <a:extLst>
                <a:ext uri="{FF2B5EF4-FFF2-40B4-BE49-F238E27FC236}">
                  <a16:creationId xmlns:a16="http://schemas.microsoft.com/office/drawing/2014/main" id="{E6F6E113-5C44-5127-335B-FB217D47BA05}"/>
                </a:ext>
              </a:extLst>
            </p:cNvPr>
            <p:cNvSpPr/>
            <p:nvPr/>
          </p:nvSpPr>
          <p:spPr>
            <a:xfrm>
              <a:off x="7327230" y="2617742"/>
              <a:ext cx="4439706" cy="1505583"/>
            </a:xfrm>
            <a:prstGeom prst="roundRect">
              <a:avLst>
                <a:gd name="adj" fmla="val 11875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337AE296-B872-398C-74D1-7EBBD96763C5}"/>
                </a:ext>
              </a:extLst>
            </p:cNvPr>
            <p:cNvSpPr txBox="1">
              <a:spLocks/>
            </p:cNvSpPr>
            <p:nvPr/>
          </p:nvSpPr>
          <p:spPr>
            <a:xfrm>
              <a:off x="7410448" y="3322984"/>
              <a:ext cx="4273273" cy="593764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 리뷰 수집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리뷰 번호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영화제목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 err="1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별점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총별점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리뷰내용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작성일자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endParaRPr lang="en-US" altLang="ko-KR" sz="1100" dirty="0"/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FBA8B517-0FC8-E963-149F-DF29BF3E6F19}"/>
                </a:ext>
              </a:extLst>
            </p:cNvPr>
            <p:cNvSpPr txBox="1">
              <a:spLocks/>
            </p:cNvSpPr>
            <p:nvPr/>
          </p:nvSpPr>
          <p:spPr>
            <a:xfrm>
              <a:off x="8086452" y="2691832"/>
              <a:ext cx="2921263" cy="511149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네이버 영화 리뷰 </a:t>
              </a:r>
              <a:r>
                <a:rPr lang="en-US" altLang="ko-KR" b="1" dirty="0"/>
                <a:t>csv </a:t>
              </a:r>
              <a:r>
                <a:rPr lang="ko-KR" altLang="en-US" b="1" dirty="0"/>
                <a:t>파일</a:t>
              </a:r>
              <a:endParaRPr lang="en-US" altLang="ko-KR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E3B6A6-56A4-965B-2F51-BDC8CC34B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555" y="858081"/>
            <a:ext cx="4841517" cy="3477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E3498A6-9BD8-8D44-CC4A-A7BCFFA87FA2}"/>
              </a:ext>
            </a:extLst>
          </p:cNvPr>
          <p:cNvGrpSpPr/>
          <p:nvPr/>
        </p:nvGrpSpPr>
        <p:grpSpPr>
          <a:xfrm>
            <a:off x="7540860" y="3856170"/>
            <a:ext cx="4439706" cy="1505583"/>
            <a:chOff x="7327232" y="4452729"/>
            <a:chExt cx="4439706" cy="1505583"/>
          </a:xfrm>
        </p:grpSpPr>
        <p:sp>
          <p:nvSpPr>
            <p:cNvPr id="11" name="사각형: 둥근 모서리 7">
              <a:extLst>
                <a:ext uri="{FF2B5EF4-FFF2-40B4-BE49-F238E27FC236}">
                  <a16:creationId xmlns:a16="http://schemas.microsoft.com/office/drawing/2014/main" id="{BFC30752-0487-748B-3B92-A09CF3BCF4E4}"/>
                </a:ext>
              </a:extLst>
            </p:cNvPr>
            <p:cNvSpPr/>
            <p:nvPr/>
          </p:nvSpPr>
          <p:spPr>
            <a:xfrm>
              <a:off x="7327232" y="4452729"/>
              <a:ext cx="4439706" cy="1505583"/>
            </a:xfrm>
            <a:prstGeom prst="roundRect">
              <a:avLst>
                <a:gd name="adj" fmla="val 11875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9A05FDE6-A2A3-7B03-7A7F-C8ED2DA6A944}"/>
                </a:ext>
              </a:extLst>
            </p:cNvPr>
            <p:cNvSpPr txBox="1">
              <a:spLocks/>
            </p:cNvSpPr>
            <p:nvPr/>
          </p:nvSpPr>
          <p:spPr>
            <a:xfrm>
              <a:off x="7423482" y="5100403"/>
              <a:ext cx="4273273" cy="614630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일별 박스오피스 및 영화 정보 수집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일자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관객수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영화제목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장르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개봉일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감독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주연배우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endParaRPr lang="en-US" altLang="ko-KR" sz="1100" dirty="0"/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DBFCCDBE-9AC8-6CF2-D13A-635DF955EAEC}"/>
                </a:ext>
              </a:extLst>
            </p:cNvPr>
            <p:cNvSpPr txBox="1">
              <a:spLocks/>
            </p:cNvSpPr>
            <p:nvPr/>
          </p:nvSpPr>
          <p:spPr>
            <a:xfrm>
              <a:off x="8099486" y="4612237"/>
              <a:ext cx="2921263" cy="511149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ko-KR" b="1" dirty="0"/>
                <a:t>KOBIS </a:t>
              </a:r>
              <a:r>
                <a:rPr lang="ko-KR" altLang="en-US" b="1" dirty="0"/>
                <a:t>영화 정보 </a:t>
              </a:r>
              <a:r>
                <a:rPr lang="en-US" altLang="ko-KR" b="1" dirty="0"/>
                <a:t>csv </a:t>
              </a:r>
              <a:r>
                <a:rPr lang="ko-KR" altLang="en-US" b="1" dirty="0"/>
                <a:t>파일</a:t>
              </a:r>
              <a:endParaRPr lang="en-US" altLang="ko-KR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A0FFC28-C5A3-F0B1-01C0-237B2A687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726" y="2875550"/>
            <a:ext cx="4739145" cy="368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4E72E-F1F5-B979-5E38-CF4DB16FE7B8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2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28DCCBD-0C3B-64B2-C2C0-58BAFFF7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9" y="1061062"/>
            <a:ext cx="5764479" cy="15297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D757D9-275A-9BDB-F214-9151329F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2" y="2392896"/>
            <a:ext cx="5807826" cy="17230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9B009E-A9F1-D09B-4C0F-B7AE79F67BBA}"/>
              </a:ext>
            </a:extLst>
          </p:cNvPr>
          <p:cNvGrpSpPr/>
          <p:nvPr/>
        </p:nvGrpSpPr>
        <p:grpSpPr>
          <a:xfrm>
            <a:off x="6952254" y="1002562"/>
            <a:ext cx="4439706" cy="1633051"/>
            <a:chOff x="7327232" y="2628983"/>
            <a:chExt cx="4439706" cy="1633051"/>
          </a:xfrm>
        </p:grpSpPr>
        <p:sp>
          <p:nvSpPr>
            <p:cNvPr id="17" name="사각형: 둥근 모서리 7">
              <a:extLst>
                <a:ext uri="{FF2B5EF4-FFF2-40B4-BE49-F238E27FC236}">
                  <a16:creationId xmlns:a16="http://schemas.microsoft.com/office/drawing/2014/main" id="{260CD331-F238-2F79-018F-744DB84E6B49}"/>
                </a:ext>
              </a:extLst>
            </p:cNvPr>
            <p:cNvSpPr/>
            <p:nvPr/>
          </p:nvSpPr>
          <p:spPr>
            <a:xfrm>
              <a:off x="7327232" y="2628983"/>
              <a:ext cx="4439706" cy="1633051"/>
            </a:xfrm>
            <a:prstGeom prst="roundRect">
              <a:avLst>
                <a:gd name="adj" fmla="val 11875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337AE296-B872-398C-74D1-7EBBD96763C5}"/>
                </a:ext>
              </a:extLst>
            </p:cNvPr>
            <p:cNvSpPr txBox="1">
              <a:spLocks/>
            </p:cNvSpPr>
            <p:nvPr/>
          </p:nvSpPr>
          <p:spPr>
            <a:xfrm>
              <a:off x="7423484" y="3224128"/>
              <a:ext cx="4273273" cy="614630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20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원본 데이터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/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정제 데이터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(NAVER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리뷰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KOBIS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 정보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 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FBA8B517-0FC8-E963-149F-DF29BF3E6F19}"/>
                </a:ext>
              </a:extLst>
            </p:cNvPr>
            <p:cNvSpPr txBox="1">
              <a:spLocks/>
            </p:cNvSpPr>
            <p:nvPr/>
          </p:nvSpPr>
          <p:spPr>
            <a:xfrm>
              <a:off x="8099488" y="2628984"/>
              <a:ext cx="2921263" cy="511149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200000"/>
                </a:lnSpc>
              </a:pPr>
              <a:r>
                <a:rPr lang="ko-KR" altLang="en-US" b="1" dirty="0"/>
                <a:t>데이터베이스</a:t>
              </a:r>
              <a:endParaRPr lang="en-US" altLang="ko-KR" b="1" dirty="0"/>
            </a:p>
          </p:txBody>
        </p:sp>
      </p:grpSp>
      <p:pic>
        <p:nvPicPr>
          <p:cNvPr id="5" name="그림 4" descr="텍스트이(가) 표시된 사진">
            <a:extLst>
              <a:ext uri="{FF2B5EF4-FFF2-40B4-BE49-F238E27FC236}">
                <a16:creationId xmlns:a16="http://schemas.microsoft.com/office/drawing/2014/main" id="{6056B8DF-54D3-06C1-2BCC-115722C21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27" y="2997772"/>
            <a:ext cx="3746227" cy="3099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B13620-6108-18AC-072F-38CB9754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1" y="3885697"/>
            <a:ext cx="5807829" cy="132319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7D1801-6553-8A1D-B37D-C4F03597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1" y="5076316"/>
            <a:ext cx="5807827" cy="1347179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055E53-3146-97DA-D649-45D2E321546E}"/>
              </a:ext>
            </a:extLst>
          </p:cNvPr>
          <p:cNvSpPr/>
          <p:nvPr/>
        </p:nvSpPr>
        <p:spPr>
          <a:xfrm>
            <a:off x="1855303" y="1021873"/>
            <a:ext cx="1371221" cy="231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236AD7-AB74-8C63-E577-A7B985CAD31F}"/>
              </a:ext>
            </a:extLst>
          </p:cNvPr>
          <p:cNvSpPr/>
          <p:nvPr/>
        </p:nvSpPr>
        <p:spPr>
          <a:xfrm>
            <a:off x="1364973" y="2379832"/>
            <a:ext cx="1639483" cy="2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A1812A-7891-2E5D-4172-946C745A2EA6}"/>
              </a:ext>
            </a:extLst>
          </p:cNvPr>
          <p:cNvSpPr/>
          <p:nvPr/>
        </p:nvSpPr>
        <p:spPr>
          <a:xfrm>
            <a:off x="1603513" y="3851410"/>
            <a:ext cx="1871206" cy="232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A0FC9D-2197-3BF9-F527-35C2D3AD49C3}"/>
              </a:ext>
            </a:extLst>
          </p:cNvPr>
          <p:cNvSpPr/>
          <p:nvPr/>
        </p:nvSpPr>
        <p:spPr>
          <a:xfrm>
            <a:off x="1484243" y="5051937"/>
            <a:ext cx="1611653" cy="222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ECEFF-76E2-E161-D147-FEFA483B0993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C141BC-0367-ECBE-B84B-30017BD02DED}"/>
              </a:ext>
            </a:extLst>
          </p:cNvPr>
          <p:cNvSpPr/>
          <p:nvPr/>
        </p:nvSpPr>
        <p:spPr>
          <a:xfrm>
            <a:off x="879164" y="2230086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61867F-9047-2B79-F11D-A9B607BC8CDF}"/>
              </a:ext>
            </a:extLst>
          </p:cNvPr>
          <p:cNvSpPr/>
          <p:nvPr/>
        </p:nvSpPr>
        <p:spPr>
          <a:xfrm>
            <a:off x="3756059" y="2239895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5B48E-EF3D-A76B-D2B6-E70078589867}"/>
              </a:ext>
            </a:extLst>
          </p:cNvPr>
          <p:cNvSpPr/>
          <p:nvPr/>
        </p:nvSpPr>
        <p:spPr>
          <a:xfrm>
            <a:off x="6582028" y="2238561"/>
            <a:ext cx="2227437" cy="877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설계와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96FED-8924-9C57-2190-85C744318DE7}"/>
              </a:ext>
            </a:extLst>
          </p:cNvPr>
          <p:cNvSpPr txBox="1"/>
          <p:nvPr/>
        </p:nvSpPr>
        <p:spPr>
          <a:xfrm>
            <a:off x="5845245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AB43-3AEA-D431-C01D-EF8C7594AF95}"/>
              </a:ext>
            </a:extLst>
          </p:cNvPr>
          <p:cNvSpPr txBox="1"/>
          <p:nvPr/>
        </p:nvSpPr>
        <p:spPr>
          <a:xfrm>
            <a:off x="8664828" y="3230577"/>
            <a:ext cx="39116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FEE78-DFC0-51FD-C0B3-459907FC2B8D}"/>
              </a:ext>
            </a:extLst>
          </p:cNvPr>
          <p:cNvSpPr txBox="1"/>
          <p:nvPr/>
        </p:nvSpPr>
        <p:spPr>
          <a:xfrm>
            <a:off x="2970067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375C0-701B-4490-BEF8-92599CE32F2C}"/>
              </a:ext>
            </a:extLst>
          </p:cNvPr>
          <p:cNvSpPr/>
          <p:nvPr/>
        </p:nvSpPr>
        <p:spPr>
          <a:xfrm>
            <a:off x="9422348" y="2224840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6AC0-887E-E715-BE25-08ACCE78151D}"/>
              </a:ext>
            </a:extLst>
          </p:cNvPr>
          <p:cNvSpPr txBox="1"/>
          <p:nvPr/>
        </p:nvSpPr>
        <p:spPr>
          <a:xfrm>
            <a:off x="11255503" y="3207047"/>
            <a:ext cx="391160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9F42B6-8E06-B1A5-C387-85F7ED589474}"/>
              </a:ext>
            </a:extLst>
          </p:cNvPr>
          <p:cNvSpPr txBox="1"/>
          <p:nvPr/>
        </p:nvSpPr>
        <p:spPr>
          <a:xfrm>
            <a:off x="917264" y="3241720"/>
            <a:ext cx="2644153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개발배경 및 개발목적</a:t>
            </a:r>
            <a:endParaRPr lang="en-US" altLang="ko-KR" dirty="0"/>
          </a:p>
          <a:p>
            <a:r>
              <a:rPr lang="en-US" altLang="ko-KR" dirty="0"/>
              <a:t>1-2. </a:t>
            </a:r>
            <a:r>
              <a:rPr lang="ko-KR" altLang="en-US" dirty="0"/>
              <a:t>프로젝트 컨셉 소개</a:t>
            </a:r>
            <a:endParaRPr lang="en-US" altLang="ko-KR" dirty="0"/>
          </a:p>
          <a:p>
            <a:r>
              <a:rPr lang="en-US" altLang="ko-KR" dirty="0"/>
              <a:t>1-3.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42599-71C7-9936-8DB3-9F7DB0EB1AAA}"/>
              </a:ext>
            </a:extLst>
          </p:cNvPr>
          <p:cNvSpPr txBox="1"/>
          <p:nvPr/>
        </p:nvSpPr>
        <p:spPr>
          <a:xfrm>
            <a:off x="3795166" y="3230577"/>
            <a:ext cx="2450312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개발환경</a:t>
            </a:r>
            <a:endParaRPr lang="en-US" altLang="ko-KR" dirty="0"/>
          </a:p>
          <a:p>
            <a:r>
              <a:rPr lang="en-US" altLang="ko-KR" dirty="0"/>
              <a:t>2-4.</a:t>
            </a:r>
            <a:r>
              <a:rPr lang="ko-KR" altLang="en-US" dirty="0"/>
              <a:t> 조직구성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en-US" altLang="ko-KR" sz="900" dirty="0"/>
              <a:t>(</a:t>
            </a:r>
            <a:r>
              <a:rPr lang="en-US" altLang="x-none" sz="900" dirty="0"/>
              <a:t>Work Breakdown Structure</a:t>
            </a:r>
            <a:r>
              <a:rPr lang="en-US" altLang="ko-KR" sz="900" dirty="0"/>
              <a:t>)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F180F-5F49-4E3D-249E-65B1B5FAD56D}"/>
              </a:ext>
            </a:extLst>
          </p:cNvPr>
          <p:cNvSpPr txBox="1"/>
          <p:nvPr/>
        </p:nvSpPr>
        <p:spPr>
          <a:xfrm>
            <a:off x="6620128" y="3190778"/>
            <a:ext cx="2981835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요구사항 정의 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시스템 구조 설계</a:t>
            </a:r>
            <a:endParaRPr lang="en-US" altLang="ko-KR" dirty="0"/>
          </a:p>
          <a:p>
            <a:r>
              <a:rPr lang="en-US" altLang="ko-KR" dirty="0"/>
              <a:t>3-3. UI </a:t>
            </a:r>
            <a:r>
              <a:rPr lang="ko-KR" altLang="en-US" dirty="0"/>
              <a:t>화면 설계</a:t>
            </a:r>
            <a:endParaRPr lang="en-US" altLang="ko-KR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모델 2" descr="Film Reel">
                <a:extLst>
                  <a:ext uri="{FF2B5EF4-FFF2-40B4-BE49-F238E27FC236}">
                    <a16:creationId xmlns:a16="http://schemas.microsoft.com/office/drawing/2014/main" id="{E42389B0-C712-D5AD-B66E-E420A5048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604007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Film Reel">
                <a:extLst>
                  <a:ext uri="{FF2B5EF4-FFF2-40B4-BE49-F238E27FC236}">
                    <a16:creationId xmlns:a16="http://schemas.microsoft.com/office/drawing/2014/main" id="{E42389B0-C712-D5AD-B66E-E420A5048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4445C2F-3179-4820-AB2B-F7B822CC0F77}"/>
              </a:ext>
            </a:extLst>
          </p:cNvPr>
          <p:cNvSpPr txBox="1"/>
          <p:nvPr/>
        </p:nvSpPr>
        <p:spPr>
          <a:xfrm>
            <a:off x="9475833" y="3181864"/>
            <a:ext cx="175688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프로젝트 산출물</a:t>
            </a:r>
            <a:endParaRPr lang="en-US" altLang="ko-KR" dirty="0"/>
          </a:p>
          <a:p>
            <a:r>
              <a:rPr lang="en-US" altLang="ko-KR" dirty="0"/>
              <a:t>4-2.  </a:t>
            </a:r>
            <a:r>
              <a:rPr lang="ko-KR" altLang="en-US" dirty="0"/>
              <a:t>감성분석</a:t>
            </a:r>
            <a:endParaRPr lang="en-US" altLang="ko-KR" dirty="0"/>
          </a:p>
          <a:p>
            <a:r>
              <a:rPr lang="en-US" altLang="ko-KR" dirty="0"/>
              <a:t>4-3. </a:t>
            </a:r>
            <a:r>
              <a:rPr lang="ko-KR" altLang="en-US" dirty="0"/>
              <a:t>통합테스트 결과보고</a:t>
            </a:r>
            <a:endParaRPr lang="en-US" altLang="ko-KR" dirty="0"/>
          </a:p>
          <a:p>
            <a:r>
              <a:rPr lang="en-US" altLang="ko-KR" dirty="0"/>
              <a:t>4-4. </a:t>
            </a:r>
            <a:r>
              <a:rPr lang="ko-KR" altLang="en-US" dirty="0"/>
              <a:t>참여인원 소감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210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수집 데이터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AE0BF-A067-A54A-1DFE-651D3176C01A}"/>
              </a:ext>
            </a:extLst>
          </p:cNvPr>
          <p:cNvSpPr txBox="1"/>
          <p:nvPr/>
        </p:nvSpPr>
        <p:spPr>
          <a:xfrm>
            <a:off x="952497" y="882818"/>
            <a:ext cx="66642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 – </a:t>
            </a:r>
            <a:r>
              <a:rPr lang="ko-KR" altLang="en-US" dirty="0"/>
              <a:t>테이블</a:t>
            </a:r>
            <a:r>
              <a:rPr lang="en-US" altLang="ko-KR" dirty="0"/>
              <a:t>: </a:t>
            </a:r>
            <a:r>
              <a:rPr lang="en-US" altLang="ko-KR" dirty="0" err="1"/>
              <a:t>naver_review_gather</a:t>
            </a:r>
            <a:endParaRPr lang="en-US" altLang="ko-KR" dirty="0"/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6C476D64-5B5D-782C-433E-F6D553C66936}"/>
              </a:ext>
            </a:extLst>
          </p:cNvPr>
          <p:cNvGraphicFramePr>
            <a:graphicFrameLocks noGrp="1"/>
          </p:cNvGraphicFramePr>
          <p:nvPr/>
        </p:nvGraphicFramePr>
        <p:xfrm>
          <a:off x="1012824" y="1715173"/>
          <a:ext cx="10661651" cy="17747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76459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47617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greview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gsumpoint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gnum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6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오프닝 때문이라도 또 보고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싶어지는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18510580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3588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초반 액션 좋다가 징징대는 애 딸려서 산으로 가는 영화 액션만 잘 살렸으면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흥했을텐데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개연성 없는 초딩 나오면서 급격히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지루해짐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18511307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좋네요카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체이싱이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국내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영화중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제일일듯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18513965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넘나 잼나게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?f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어요 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또봐도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잼나네요흥행이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왜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안된간지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의문임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18515393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꿀잼인정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응근재미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마지막 실망하려다 주인공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다시살아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더꿀잼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18521161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9C4FF8-666B-01DF-07A3-AF79AE94D041}"/>
              </a:ext>
            </a:extLst>
          </p:cNvPr>
          <p:cNvGraphicFramePr>
            <a:graphicFrameLocks noGrp="1"/>
          </p:cNvGraphicFramePr>
          <p:nvPr/>
        </p:nvGraphicFramePr>
        <p:xfrm>
          <a:off x="1012823" y="1411008"/>
          <a:ext cx="1066165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715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922662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6153150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815973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총별점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리뷰번호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94BB90D-424B-E265-EB57-2EC5C4893439}"/>
              </a:ext>
            </a:extLst>
          </p:cNvPr>
          <p:cNvSpPr/>
          <p:nvPr/>
        </p:nvSpPr>
        <p:spPr>
          <a:xfrm>
            <a:off x="833438" y="2008101"/>
            <a:ext cx="141920" cy="148178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B8EC596F-6F9A-5884-5DE8-69188B83C932}"/>
              </a:ext>
            </a:extLst>
          </p:cNvPr>
          <p:cNvSpPr/>
          <p:nvPr/>
        </p:nvSpPr>
        <p:spPr>
          <a:xfrm>
            <a:off x="833438" y="17187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5C2C1A2-7E60-06C0-BA4B-9B9A430E003C}"/>
              </a:ext>
            </a:extLst>
          </p:cNvPr>
          <p:cNvSpPr/>
          <p:nvPr/>
        </p:nvSpPr>
        <p:spPr>
          <a:xfrm>
            <a:off x="833438" y="14289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17DC9-CCDE-C8A7-AAC5-6E3DBA757C1D}"/>
              </a:ext>
            </a:extLst>
          </p:cNvPr>
          <p:cNvSpPr txBox="1"/>
          <p:nvPr/>
        </p:nvSpPr>
        <p:spPr>
          <a:xfrm>
            <a:off x="469900" y="2454275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B0162-34CA-B8B4-901C-B41A7FEFF40C}"/>
              </a:ext>
            </a:extLst>
          </p:cNvPr>
          <p:cNvSpPr txBox="1"/>
          <p:nvPr/>
        </p:nvSpPr>
        <p:spPr>
          <a:xfrm>
            <a:off x="328836" y="17335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A267-41B0-79DD-58D5-1C13D123103E}"/>
              </a:ext>
            </a:extLst>
          </p:cNvPr>
          <p:cNvSpPr txBox="1"/>
          <p:nvPr/>
        </p:nvSpPr>
        <p:spPr>
          <a:xfrm>
            <a:off x="328836" y="14183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A449C-BA30-9DAD-7EDF-A5F501F1D2E8}"/>
              </a:ext>
            </a:extLst>
          </p:cNvPr>
          <p:cNvSpPr txBox="1"/>
          <p:nvPr/>
        </p:nvSpPr>
        <p:spPr>
          <a:xfrm>
            <a:off x="952497" y="3816518"/>
            <a:ext cx="71409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2. </a:t>
            </a:r>
            <a:r>
              <a:rPr lang="ko-KR" altLang="en-US" dirty="0"/>
              <a:t>영화관 입장권</a:t>
            </a:r>
            <a:r>
              <a:rPr lang="en-US" altLang="ko-KR" dirty="0"/>
              <a:t>(KOBIS) – </a:t>
            </a:r>
            <a:r>
              <a:rPr lang="ko-KR" altLang="en-US" dirty="0"/>
              <a:t>테이블</a:t>
            </a:r>
            <a:r>
              <a:rPr lang="en-US" altLang="ko-KR" dirty="0"/>
              <a:t>: </a:t>
            </a:r>
            <a:r>
              <a:rPr lang="en-US" altLang="ko-KR" dirty="0" err="1"/>
              <a:t>kobis_movie_gather</a:t>
            </a:r>
            <a:endParaRPr lang="en-US" altLang="ko-KR" dirty="0"/>
          </a:p>
        </p:txBody>
      </p: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206F4E41-6B7F-F8C4-D0A6-C89CF788B0E6}"/>
              </a:ext>
            </a:extLst>
          </p:cNvPr>
          <p:cNvGraphicFramePr>
            <a:graphicFrameLocks noGrp="1"/>
          </p:cNvGraphicFramePr>
          <p:nvPr/>
        </p:nvGraphicFramePr>
        <p:xfrm>
          <a:off x="1012824" y="4648873"/>
          <a:ext cx="10661651" cy="16070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76459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47617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20438272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62997457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gaudience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ggenre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gopendate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gdirec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gactor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gmovie_id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6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516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박소담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김의성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정현준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연우진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/… 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3588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769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714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509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8AE1E8-268C-0982-6801-CFD58F6257FF}"/>
              </a:ext>
            </a:extLst>
          </p:cNvPr>
          <p:cNvGraphicFramePr>
            <a:graphicFrameLocks noGrp="1"/>
          </p:cNvGraphicFramePr>
          <p:nvPr/>
        </p:nvGraphicFramePr>
        <p:xfrm>
          <a:off x="1012823" y="4352328"/>
          <a:ext cx="1066165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977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50786846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9966682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1946273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관객수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개봉일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감독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주연배우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일자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27402488-EACF-C302-6A73-022E59E94A32}"/>
              </a:ext>
            </a:extLst>
          </p:cNvPr>
          <p:cNvSpPr/>
          <p:nvPr/>
        </p:nvSpPr>
        <p:spPr>
          <a:xfrm>
            <a:off x="833438" y="4941801"/>
            <a:ext cx="141920" cy="131414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CAB4DB00-9CED-6BC6-3DF7-CF5FB762F937}"/>
              </a:ext>
            </a:extLst>
          </p:cNvPr>
          <p:cNvSpPr/>
          <p:nvPr/>
        </p:nvSpPr>
        <p:spPr>
          <a:xfrm>
            <a:off x="833438" y="46524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C542368-3F8A-CEFE-15BA-5BC616ECA616}"/>
              </a:ext>
            </a:extLst>
          </p:cNvPr>
          <p:cNvSpPr/>
          <p:nvPr/>
        </p:nvSpPr>
        <p:spPr>
          <a:xfrm>
            <a:off x="833438" y="43626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36333-C8E9-1F62-572A-D18A80BEE982}"/>
              </a:ext>
            </a:extLst>
          </p:cNvPr>
          <p:cNvSpPr txBox="1"/>
          <p:nvPr/>
        </p:nvSpPr>
        <p:spPr>
          <a:xfrm>
            <a:off x="469900" y="5387975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0C375F-5C3F-5453-0E71-451853FE8F8A}"/>
              </a:ext>
            </a:extLst>
          </p:cNvPr>
          <p:cNvSpPr txBox="1"/>
          <p:nvPr/>
        </p:nvSpPr>
        <p:spPr>
          <a:xfrm>
            <a:off x="328836" y="46672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F64A6D-E060-0E30-5519-ECB6F78289B4}"/>
              </a:ext>
            </a:extLst>
          </p:cNvPr>
          <p:cNvSpPr txBox="1"/>
          <p:nvPr/>
        </p:nvSpPr>
        <p:spPr>
          <a:xfrm>
            <a:off x="328836" y="43520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01884E42-3529-4BC6-2F04-388E5BC6F232}"/>
              </a:ext>
            </a:extLst>
          </p:cNvPr>
          <p:cNvSpPr/>
          <p:nvPr/>
        </p:nvSpPr>
        <p:spPr>
          <a:xfrm rot="5400000">
            <a:off x="11194973" y="930548"/>
            <a:ext cx="141920" cy="81707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9A2521-45DE-4432-D4C4-457D23FF2754}"/>
              </a:ext>
            </a:extLst>
          </p:cNvPr>
          <p:cNvSpPr txBox="1"/>
          <p:nvPr/>
        </p:nvSpPr>
        <p:spPr>
          <a:xfrm>
            <a:off x="10891471" y="9838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/>
              <a:t>식별코드</a:t>
            </a:r>
            <a:endParaRPr lang="ko-KR" altLang="en-US" sz="1100" dirty="0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25C4EF04-982A-0AEE-2B58-83505483D5E3}"/>
              </a:ext>
            </a:extLst>
          </p:cNvPr>
          <p:cNvSpPr/>
          <p:nvPr/>
        </p:nvSpPr>
        <p:spPr>
          <a:xfrm rot="5400000">
            <a:off x="10636726" y="3306001"/>
            <a:ext cx="141920" cy="193357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2C0267-DB9E-2623-812F-23050D895F98}"/>
              </a:ext>
            </a:extLst>
          </p:cNvPr>
          <p:cNvSpPr txBox="1"/>
          <p:nvPr/>
        </p:nvSpPr>
        <p:spPr>
          <a:xfrm>
            <a:off x="10333224" y="39175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식별코드</a:t>
            </a:r>
          </a:p>
        </p:txBody>
      </p:sp>
    </p:spTree>
    <p:extLst>
      <p:ext uri="{BB962C8B-B14F-4D97-AF65-F5344CB8AC3E}">
        <p14:creationId xmlns:p14="http://schemas.microsoft.com/office/powerpoint/2010/main" val="2047545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B5304D4-3C35-C68C-F5B6-3F01D0D1852C}"/>
              </a:ext>
            </a:extLst>
          </p:cNvPr>
          <p:cNvGraphicFramePr>
            <a:graphicFrameLocks noGrp="1"/>
          </p:cNvGraphicFramePr>
          <p:nvPr/>
        </p:nvGraphicFramePr>
        <p:xfrm>
          <a:off x="530222" y="1207808"/>
          <a:ext cx="11102978" cy="1991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92278">
                  <a:extLst>
                    <a:ext uri="{9D8B030D-6E8A-4147-A177-3AD203B41FA5}">
                      <a16:colId xmlns:a16="http://schemas.microsoft.com/office/drawing/2014/main" val="490618675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3751790316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191961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수집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정제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4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gdate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String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5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greview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리뷰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띄어쓰기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영문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한글로만 정제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및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결측지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리뷰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중복값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400" b="0" dirty="0">
                          <a:latin typeface="+mn-ea"/>
                          <a:ea typeface="+mn-ea"/>
                        </a:rPr>
                      </a:b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형태소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okt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불용어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정제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한국어 약식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불용어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사전 활용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2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label(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라벨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gpoint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별점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1~10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범주로 설정하여 긍정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부정 라벨 설정하여 추가</a:t>
                      </a:r>
                    </a:p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긍정 리뷰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(8~10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: label=1   /   -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부정 리뷰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(0~4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: label=0</a:t>
                      </a:r>
                    </a:p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평균 리뷰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(5~7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: label=2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8432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데이터 정제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E164A-C800-817D-3A8C-C771B7048D00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6382C-57FC-B826-C1C4-36ADBBE128BD}"/>
              </a:ext>
            </a:extLst>
          </p:cNvPr>
          <p:cNvSpPr txBox="1"/>
          <p:nvPr/>
        </p:nvSpPr>
        <p:spPr>
          <a:xfrm>
            <a:off x="495298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98BF5-6076-BF2C-D759-820A450F34AE}"/>
              </a:ext>
            </a:extLst>
          </p:cNvPr>
          <p:cNvSpPr txBox="1"/>
          <p:nvPr/>
        </p:nvSpPr>
        <p:spPr>
          <a:xfrm>
            <a:off x="495297" y="3509079"/>
            <a:ext cx="3987801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2. </a:t>
            </a:r>
            <a:r>
              <a:rPr lang="ko-KR" altLang="en-US" dirty="0"/>
              <a:t>영화관 입장권</a:t>
            </a:r>
            <a:r>
              <a:rPr lang="en-US" altLang="ko-KR" dirty="0"/>
              <a:t>(KOBIS)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AC8A8C9-E1CB-7785-64EE-C51697794F5C}"/>
              </a:ext>
            </a:extLst>
          </p:cNvPr>
          <p:cNvGraphicFramePr>
            <a:graphicFrameLocks noGrp="1"/>
          </p:cNvGraphicFramePr>
          <p:nvPr/>
        </p:nvGraphicFramePr>
        <p:xfrm>
          <a:off x="530222" y="3936202"/>
          <a:ext cx="11102978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92278">
                  <a:extLst>
                    <a:ext uri="{9D8B030D-6E8A-4147-A177-3AD203B41FA5}">
                      <a16:colId xmlns:a16="http://schemas.microsoft.com/office/drawing/2014/main" val="490618675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3751790316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191961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수집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정제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4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gdate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String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5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gaudience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관객수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0 -&gt; </a:t>
                      </a:r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NaN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2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ggenre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/,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NaN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8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gdirec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/,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NaN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9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gactor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주연배우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/,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NaN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63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02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id="{019702E3-1F8A-8D9D-715D-931BE3FC3B33}"/>
              </a:ext>
            </a:extLst>
          </p:cNvPr>
          <p:cNvSpPr/>
          <p:nvPr/>
        </p:nvSpPr>
        <p:spPr>
          <a:xfrm>
            <a:off x="6173352" y="1155700"/>
            <a:ext cx="5523348" cy="5221365"/>
          </a:xfrm>
          <a:prstGeom prst="roundRect">
            <a:avLst>
              <a:gd name="adj" fmla="val 4992"/>
            </a:avLst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아이구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아이쿠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아이고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우리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저희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따라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에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가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으로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에게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뿐이다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의거하여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근거하여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입각하여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기준으로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예하면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예를 들면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예를 들자면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저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소인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소생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저희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지말고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하지마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하지마라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물론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또한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그리고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비길수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없다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해서는 안된다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뿐만 아니라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만이 아니다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만은 아니다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막론하고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관계없이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그치지 않다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그러나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그런데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하지만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든간에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논하지 않다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따지지 않다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설사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비록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더라도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아니면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만 못하다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하는 편이 낫다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불문하고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향하여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향해서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향하다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쪽으로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틈타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이용하여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타다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오르다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제외하고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이 외에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이 밖에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하여야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비로소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한다면 몰라도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외에도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이곳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여기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부터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기점으로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따라서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할 생각이다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하려고하다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이리하여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그리하여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그렇게 함으로써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하지만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일때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할때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앞에서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중에서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보는데서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으로써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로써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까지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해야한다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일것이다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반드시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할줄알다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할수있다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할수있어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임에 틀림없다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한다면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등등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겨우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단지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할뿐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딩동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댕그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대해서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대하여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대하면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훨씬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얼마나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얼마만큼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얼마큼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남짓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얼마간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약간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좀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조금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몇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얼마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지만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하물며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또한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그러나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그렇지만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하지만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이외에도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…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9702E3-1F8A-8D9D-715D-931BE3FC3B33}"/>
              </a:ext>
            </a:extLst>
          </p:cNvPr>
          <p:cNvSpPr/>
          <p:nvPr/>
        </p:nvSpPr>
        <p:spPr>
          <a:xfrm>
            <a:off x="495298" y="1155700"/>
            <a:ext cx="5523348" cy="5221365"/>
          </a:xfrm>
          <a:prstGeom prst="roundRect">
            <a:avLst>
              <a:gd name="adj" fmla="val 4992"/>
            </a:avLst>
          </a:prstGeom>
          <a:noFill/>
          <a:ln w="25400">
            <a:solidFill>
              <a:srgbClr val="6F4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한글 형태소 분석기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Okt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단어 집합화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tokenizer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단어 집합의 총 크기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단어 집합화로 나온 전체 단어 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희귀 단어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빈도수가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번 이하인 단어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희귀 단어 빈도 비율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희귀 단어들의 빈도 수 합계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전체 단어의 빈도 수 합계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사용할 단어 집합의 크기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전체 단어 수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희귀 단어 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데이터 정제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31F20-A0A8-D42F-90B8-E3029497CA51}"/>
              </a:ext>
            </a:extLst>
          </p:cNvPr>
          <p:cNvSpPr txBox="1"/>
          <p:nvPr/>
        </p:nvSpPr>
        <p:spPr>
          <a:xfrm>
            <a:off x="495298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형태소 분석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40B53-ACC8-FC4F-63C3-4434F00A342C}"/>
              </a:ext>
            </a:extLst>
          </p:cNvPr>
          <p:cNvSpPr txBox="1"/>
          <p:nvPr/>
        </p:nvSpPr>
        <p:spPr>
          <a:xfrm>
            <a:off x="6173352" y="781218"/>
            <a:ext cx="538310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불용어</a:t>
            </a:r>
            <a:r>
              <a:rPr lang="ko-KR" altLang="en-US" dirty="0"/>
              <a:t> </a:t>
            </a:r>
            <a:r>
              <a:rPr lang="en-US" altLang="ko-KR" dirty="0"/>
              <a:t>: 675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한국어 약식 </a:t>
            </a:r>
            <a:r>
              <a:rPr lang="ko-KR" altLang="en-US" dirty="0" err="1"/>
              <a:t>불용어</a:t>
            </a:r>
            <a:r>
              <a:rPr lang="ko-KR" altLang="en-US" dirty="0"/>
              <a:t> 사전 활용</a:t>
            </a:r>
            <a:r>
              <a:rPr lang="en-US" altLang="ko-KR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5F1EF-3AA1-C5B5-5883-BF5469D322C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14400" y="3852153"/>
            <a:ext cx="2266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16195" y="3686943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100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5412A-26F9-5A83-F8A6-2E815EDFBF51}"/>
              </a:ext>
            </a:extLst>
          </p:cNvPr>
          <p:cNvSpPr txBox="1"/>
          <p:nvPr/>
        </p:nvSpPr>
        <p:spPr>
          <a:xfrm>
            <a:off x="7203208" y="519830"/>
            <a:ext cx="4215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/>
              <a:t>참고 사이트 </a:t>
            </a:r>
            <a:r>
              <a:rPr lang="en-US" altLang="ko-KR" sz="1200"/>
              <a:t>: </a:t>
            </a:r>
            <a:r>
              <a:rPr lang="ko-KR" altLang="en-US" sz="1200"/>
              <a:t>https</a:t>
            </a:r>
            <a:r>
              <a:rPr lang="ko-KR" altLang="en-US" sz="1200" dirty="0"/>
              <a:t>://www.ranks.nl/stopwords/korean</a:t>
            </a:r>
          </a:p>
        </p:txBody>
      </p:sp>
    </p:spTree>
    <p:extLst>
      <p:ext uri="{BB962C8B-B14F-4D97-AF65-F5344CB8AC3E}">
        <p14:creationId xmlns:p14="http://schemas.microsoft.com/office/powerpoint/2010/main" val="3750378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64BB72-8154-23AA-9D53-A0BB89F51246}"/>
              </a:ext>
            </a:extLst>
          </p:cNvPr>
          <p:cNvSpPr/>
          <p:nvPr/>
        </p:nvSpPr>
        <p:spPr>
          <a:xfrm>
            <a:off x="10845800" y="5203843"/>
            <a:ext cx="828672" cy="1193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847F3-413A-4089-2738-0F18D24FBCA1}"/>
              </a:ext>
            </a:extLst>
          </p:cNvPr>
          <p:cNvSpPr txBox="1"/>
          <p:nvPr/>
        </p:nvSpPr>
        <p:spPr>
          <a:xfrm>
            <a:off x="10877866" y="6039018"/>
            <a:ext cx="78676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/>
              <a:t>추가</a:t>
            </a:r>
            <a:endParaRPr lang="en-US" altLang="ko-KR" sz="16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2BADBD-E5BB-A9D9-CABC-3E6F7E704B39}"/>
              </a:ext>
            </a:extLst>
          </p:cNvPr>
          <p:cNvSpPr/>
          <p:nvPr/>
        </p:nvSpPr>
        <p:spPr>
          <a:xfrm>
            <a:off x="2679700" y="5203843"/>
            <a:ext cx="5368925" cy="1193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349AA-374F-8163-C560-96B47A3A8EA9}"/>
              </a:ext>
            </a:extLst>
          </p:cNvPr>
          <p:cNvSpPr txBox="1"/>
          <p:nvPr/>
        </p:nvSpPr>
        <p:spPr>
          <a:xfrm>
            <a:off x="4032250" y="6039018"/>
            <a:ext cx="2740025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/>
              <a:t>형태소 분석</a:t>
            </a:r>
            <a:endParaRPr lang="en-US" altLang="ko-K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데이터 정제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AE0BF-A067-A54A-1DFE-651D3176C01A}"/>
              </a:ext>
            </a:extLst>
          </p:cNvPr>
          <p:cNvSpPr txBox="1"/>
          <p:nvPr/>
        </p:nvSpPr>
        <p:spPr>
          <a:xfrm>
            <a:off x="952498" y="882818"/>
            <a:ext cx="69366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 – </a:t>
            </a:r>
            <a:r>
              <a:rPr lang="ko-KR" altLang="en-US" dirty="0"/>
              <a:t>테이블</a:t>
            </a:r>
            <a:r>
              <a:rPr lang="en-US" altLang="ko-KR" dirty="0"/>
              <a:t>: </a:t>
            </a:r>
            <a:r>
              <a:rPr lang="en-US" altLang="ko-KR" dirty="0" err="1"/>
              <a:t>naver_review_scrub</a:t>
            </a:r>
            <a:endParaRPr lang="en-US" altLang="ko-KR" dirty="0"/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6C476D64-5B5D-782C-433E-F6D553C66936}"/>
              </a:ext>
            </a:extLst>
          </p:cNvPr>
          <p:cNvGraphicFramePr>
            <a:graphicFrameLocks noGrp="1"/>
          </p:cNvGraphicFramePr>
          <p:nvPr/>
        </p:nvGraphicFramePr>
        <p:xfrm>
          <a:off x="1012824" y="1715173"/>
          <a:ext cx="10661653" cy="42740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5176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53086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  <a:gridCol w="828677">
                  <a:extLst>
                    <a:ext uri="{9D8B030D-6E8A-4147-A177-3AD203B41FA5}">
                      <a16:colId xmlns:a16="http://schemas.microsoft.com/office/drawing/2014/main" val="2363091219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sreview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ssumpoint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snum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label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6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오프닝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이라도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싶다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18510580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3588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징징대다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딸리다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없다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나오다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급격하다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지루하다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18511307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체이싱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국내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18513965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봣어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흥행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의문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18515393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꿀잼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인정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마지막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실망하다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다시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더꿀잼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18521161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기대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재미있다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액션씬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차량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추격씬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스릴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시원하다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악역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변신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아역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연기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귀엽다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18500407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53531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재미있다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아저씨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여자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18523205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83138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빌런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18521819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731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레옹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게리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생각나다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18495559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0171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아런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18495542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97219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믿다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18495495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60569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진짜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별로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에요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너무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시끄럽다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18494736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9195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덕분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18491289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53172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서부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버리다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18504173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12650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9C4FF8-666B-01DF-07A3-AF79AE94D041}"/>
              </a:ext>
            </a:extLst>
          </p:cNvPr>
          <p:cNvGraphicFramePr>
            <a:graphicFrameLocks noGrp="1"/>
          </p:cNvGraphicFramePr>
          <p:nvPr/>
        </p:nvGraphicFramePr>
        <p:xfrm>
          <a:off x="1012823" y="1411008"/>
          <a:ext cx="10661649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206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857068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5039603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  <a:gridCol w="828672">
                  <a:extLst>
                    <a:ext uri="{9D8B030D-6E8A-4147-A177-3AD203B41FA5}">
                      <a16:colId xmlns:a16="http://schemas.microsoft.com/office/drawing/2014/main" val="1904214456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총별점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리뷰번호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라벨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94BB90D-424B-E265-EB57-2EC5C4893439}"/>
              </a:ext>
            </a:extLst>
          </p:cNvPr>
          <p:cNvSpPr/>
          <p:nvPr/>
        </p:nvSpPr>
        <p:spPr>
          <a:xfrm>
            <a:off x="833438" y="2008101"/>
            <a:ext cx="141920" cy="398114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B8EC596F-6F9A-5884-5DE8-69188B83C932}"/>
              </a:ext>
            </a:extLst>
          </p:cNvPr>
          <p:cNvSpPr/>
          <p:nvPr/>
        </p:nvSpPr>
        <p:spPr>
          <a:xfrm>
            <a:off x="833438" y="17187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5C2C1A2-7E60-06C0-BA4B-9B9A430E003C}"/>
              </a:ext>
            </a:extLst>
          </p:cNvPr>
          <p:cNvSpPr/>
          <p:nvPr/>
        </p:nvSpPr>
        <p:spPr>
          <a:xfrm>
            <a:off x="833438" y="14289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17DC9-CCDE-C8A7-AAC5-6E3DBA757C1D}"/>
              </a:ext>
            </a:extLst>
          </p:cNvPr>
          <p:cNvSpPr txBox="1"/>
          <p:nvPr/>
        </p:nvSpPr>
        <p:spPr>
          <a:xfrm>
            <a:off x="469900" y="3828130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B0162-34CA-B8B4-901C-B41A7FEFF40C}"/>
              </a:ext>
            </a:extLst>
          </p:cNvPr>
          <p:cNvSpPr txBox="1"/>
          <p:nvPr/>
        </p:nvSpPr>
        <p:spPr>
          <a:xfrm>
            <a:off x="328836" y="17335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A267-41B0-79DD-58D5-1C13D123103E}"/>
              </a:ext>
            </a:extLst>
          </p:cNvPr>
          <p:cNvSpPr txBox="1"/>
          <p:nvPr/>
        </p:nvSpPr>
        <p:spPr>
          <a:xfrm>
            <a:off x="328836" y="14183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01884E42-3529-4BC6-2F04-388E5BC6F232}"/>
              </a:ext>
            </a:extLst>
          </p:cNvPr>
          <p:cNvSpPr/>
          <p:nvPr/>
        </p:nvSpPr>
        <p:spPr>
          <a:xfrm rot="5400000">
            <a:off x="10297002" y="861250"/>
            <a:ext cx="141920" cy="955675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9A2521-45DE-4432-D4C4-457D23FF2754}"/>
              </a:ext>
            </a:extLst>
          </p:cNvPr>
          <p:cNvSpPr txBox="1"/>
          <p:nvPr/>
        </p:nvSpPr>
        <p:spPr>
          <a:xfrm>
            <a:off x="9989771" y="9838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식별코드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79A892-222A-0A12-8998-ED83B65A6346}"/>
              </a:ext>
            </a:extLst>
          </p:cNvPr>
          <p:cNvSpPr/>
          <p:nvPr/>
        </p:nvSpPr>
        <p:spPr>
          <a:xfrm>
            <a:off x="2679700" y="2002062"/>
            <a:ext cx="5368925" cy="4017027"/>
          </a:xfrm>
          <a:prstGeom prst="rect">
            <a:avLst/>
          </a:prstGeom>
          <a:noFill/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FD6696-3833-6AFE-C4DC-EB91F82D33B8}"/>
              </a:ext>
            </a:extLst>
          </p:cNvPr>
          <p:cNvSpPr/>
          <p:nvPr/>
        </p:nvSpPr>
        <p:spPr>
          <a:xfrm>
            <a:off x="10845800" y="2002062"/>
            <a:ext cx="812800" cy="4017027"/>
          </a:xfrm>
          <a:prstGeom prst="rect">
            <a:avLst/>
          </a:prstGeom>
          <a:noFill/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90D917C9-8D0C-9ABD-71D7-7B912B553CF2}"/>
              </a:ext>
            </a:extLst>
          </p:cNvPr>
          <p:cNvSpPr/>
          <p:nvPr/>
        </p:nvSpPr>
        <p:spPr>
          <a:xfrm>
            <a:off x="6173352" y="1155701"/>
            <a:ext cx="5523348" cy="4737100"/>
          </a:xfrm>
          <a:prstGeom prst="roundRect">
            <a:avLst>
              <a:gd name="adj" fmla="val 4992"/>
            </a:avLst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데이터 </a:t>
            </a:r>
            <a:r>
              <a:rPr lang="en-US" altLang="ko-KR" sz="1400" dirty="0">
                <a:solidFill>
                  <a:schemeClr val="tx1"/>
                </a:solidFill>
              </a:rPr>
              <a:t>: label</a:t>
            </a:r>
            <a:r>
              <a:rPr lang="ko-KR" altLang="en-US" sz="1400" dirty="0">
                <a:solidFill>
                  <a:schemeClr val="tx1"/>
                </a:solidFill>
              </a:rPr>
              <a:t>의 값이 긍정</a:t>
            </a:r>
            <a:r>
              <a:rPr lang="en-US" altLang="ko-KR" sz="1400" dirty="0">
                <a:solidFill>
                  <a:schemeClr val="tx1"/>
                </a:solidFill>
              </a:rPr>
              <a:t>(1), </a:t>
            </a:r>
            <a:r>
              <a:rPr lang="ko-KR" altLang="en-US" sz="1400" dirty="0">
                <a:solidFill>
                  <a:schemeClr val="tx1"/>
                </a:solidFill>
              </a:rPr>
              <a:t>부정</a:t>
            </a:r>
            <a:r>
              <a:rPr lang="en-US" altLang="ko-KR" sz="1400" dirty="0">
                <a:solidFill>
                  <a:schemeClr val="tx1"/>
                </a:solidFill>
              </a:rPr>
              <a:t>(0)</a:t>
            </a:r>
            <a:r>
              <a:rPr lang="ko-KR" altLang="en-US" sz="1400" dirty="0">
                <a:solidFill>
                  <a:schemeClr val="tx1"/>
                </a:solidFill>
              </a:rPr>
              <a:t>인 리뷰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희귀 단어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정제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한글 토큰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정수 시퀀스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한글 토큰 정수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백터화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멀티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dirty="0" err="1">
                <a:solidFill>
                  <a:schemeClr val="tx1"/>
                </a:solidFill>
              </a:rPr>
              <a:t>핫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인코딩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데이터 건수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약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 err="1">
                <a:solidFill>
                  <a:schemeClr val="tx1"/>
                </a:solidFill>
              </a:rPr>
              <a:t>만건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훈련 데이터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약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만</a:t>
            </a: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천건 </a:t>
            </a:r>
            <a:r>
              <a:rPr lang="en-US" altLang="ko-KR" sz="1400" dirty="0">
                <a:solidFill>
                  <a:schemeClr val="tx1"/>
                </a:solidFill>
              </a:rPr>
              <a:t>(80%)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검증 데이터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약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천건 </a:t>
            </a:r>
            <a:r>
              <a:rPr lang="en-US" altLang="ko-KR" sz="1400" dirty="0">
                <a:solidFill>
                  <a:schemeClr val="tx1"/>
                </a:solidFill>
              </a:rPr>
              <a:t>(20%)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D917C9-8D0C-9ABD-71D7-7B912B553CF2}"/>
              </a:ext>
            </a:extLst>
          </p:cNvPr>
          <p:cNvSpPr/>
          <p:nvPr/>
        </p:nvSpPr>
        <p:spPr>
          <a:xfrm>
            <a:off x="495298" y="1155701"/>
            <a:ext cx="5523348" cy="4737100"/>
          </a:xfrm>
          <a:prstGeom prst="roundRect">
            <a:avLst>
              <a:gd name="adj" fmla="val 4992"/>
            </a:avLst>
          </a:prstGeom>
          <a:noFill/>
          <a:ln w="25400">
            <a:solidFill>
              <a:srgbClr val="6F4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</a:rPr>
              <a:t>이진 분류</a:t>
            </a:r>
            <a:r>
              <a:rPr lang="en-US" altLang="ko-KR" sz="1400" b="1" dirty="0">
                <a:solidFill>
                  <a:schemeClr val="tx1"/>
                </a:solidFill>
              </a:rPr>
              <a:t>(binary classification)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긍정</a:t>
            </a:r>
            <a:r>
              <a:rPr lang="en-US" altLang="ko-KR" sz="1400" b="1" dirty="0">
                <a:solidFill>
                  <a:schemeClr val="tx1"/>
                </a:solidFill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</a:rPr>
              <a:t> 부정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모델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딥러닝 신경망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</a:rPr>
              <a:t>케라스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keras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/>
                </a:solidFill>
              </a:rPr>
              <a:t>Layer : dense - unit=16, </a:t>
            </a: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r>
              <a:rPr lang="en-US" altLang="ko-KR" sz="1400" b="1" dirty="0">
                <a:solidFill>
                  <a:schemeClr val="tx1"/>
                </a:solidFill>
              </a:rPr>
              <a:t/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         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dense - unit=16, </a:t>
            </a: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r>
              <a:rPr lang="en-US" altLang="ko-KR" sz="1400" b="1" dirty="0">
                <a:solidFill>
                  <a:schemeClr val="tx1"/>
                </a:solidFill>
              </a:rPr>
              <a:t/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         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dense - unit=1, sigmoid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함수</a:t>
            </a:r>
            <a:r>
              <a:rPr lang="en-US" altLang="ko-KR" sz="1400" b="1" dirty="0">
                <a:solidFill>
                  <a:schemeClr val="tx1"/>
                </a:solidFill>
              </a:rPr>
              <a:t> : </a:t>
            </a:r>
            <a:r>
              <a:rPr lang="ko-KR" altLang="en-US" sz="1400" b="1" dirty="0">
                <a:solidFill>
                  <a:schemeClr val="tx1"/>
                </a:solidFill>
              </a:rPr>
              <a:t>비선형성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/>
                </a:solidFill>
              </a:rPr>
              <a:t>sigmoid </a:t>
            </a:r>
            <a:r>
              <a:rPr lang="ko-KR" altLang="en-US" sz="1400" b="1" dirty="0">
                <a:solidFill>
                  <a:schemeClr val="tx1"/>
                </a:solidFill>
              </a:rPr>
              <a:t>함수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확률</a:t>
            </a:r>
            <a:r>
              <a:rPr lang="en-US" altLang="ko-KR" sz="1400" b="1" dirty="0">
                <a:solidFill>
                  <a:schemeClr val="tx1"/>
                </a:solidFill>
              </a:rPr>
              <a:t>(0</a:t>
            </a:r>
            <a:r>
              <a:rPr lang="ko-KR" altLang="en-US" sz="1400" b="1" dirty="0">
                <a:solidFill>
                  <a:schemeClr val="tx1"/>
                </a:solidFill>
              </a:rPr>
              <a:t>과 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사이의 점수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을 출력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</a:rPr>
              <a:t>손실 함수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>
                <a:solidFill>
                  <a:schemeClr val="tx1"/>
                </a:solidFill>
              </a:rPr>
              <a:t>binary_crossentropy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>
                <a:solidFill>
                  <a:schemeClr val="tx1"/>
                </a:solidFill>
              </a:rPr>
              <a:t>옵티마이저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모델 최적화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>
                <a:solidFill>
                  <a:schemeClr val="tx1"/>
                </a:solidFill>
              </a:rPr>
              <a:t>rmsprop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검증 </a:t>
            </a:r>
            <a:r>
              <a:rPr lang="en-US" altLang="ko-KR" sz="1400" dirty="0">
                <a:solidFill>
                  <a:schemeClr val="tx1"/>
                </a:solidFill>
              </a:rPr>
              <a:t>: accuracy (</a:t>
            </a:r>
            <a:r>
              <a:rPr lang="ko-KR" altLang="en-US" sz="1400" dirty="0">
                <a:solidFill>
                  <a:schemeClr val="tx1"/>
                </a:solidFill>
              </a:rPr>
              <a:t>정확도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9FF64-03A2-F408-68ED-B22016005299}"/>
              </a:ext>
            </a:extLst>
          </p:cNvPr>
          <p:cNvSpPr txBox="1"/>
          <p:nvPr/>
        </p:nvSpPr>
        <p:spPr>
          <a:xfrm>
            <a:off x="495298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46E0-1893-2360-EC7D-9305821D2327}"/>
              </a:ext>
            </a:extLst>
          </p:cNvPr>
          <p:cNvSpPr txBox="1"/>
          <p:nvPr/>
        </p:nvSpPr>
        <p:spPr>
          <a:xfrm>
            <a:off x="6173352" y="781218"/>
            <a:ext cx="4800602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한글 토큰의 정수 시퀀스 및 </a:t>
            </a:r>
            <a:r>
              <a:rPr lang="ko-KR" altLang="en-US" dirty="0" err="1"/>
              <a:t>백터</a:t>
            </a:r>
            <a:r>
              <a:rPr lang="ko-KR" altLang="en-US" dirty="0"/>
              <a:t> 변환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– </a:t>
            </a:r>
            <a:r>
              <a:rPr lang="ko-KR" altLang="en-US" dirty="0"/>
              <a:t>데이터 모델링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E7743-71D5-42FF-E59B-D4C577A77023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5F67AC-13B2-05E3-17B7-8623DAF5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1720850"/>
            <a:ext cx="374650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0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9B2F629B-92F2-7B53-7869-404C70E50F52}"/>
              </a:ext>
            </a:extLst>
          </p:cNvPr>
          <p:cNvSpPr/>
          <p:nvPr/>
        </p:nvSpPr>
        <p:spPr>
          <a:xfrm>
            <a:off x="8242709" y="1494503"/>
            <a:ext cx="3398427" cy="2329743"/>
          </a:xfrm>
          <a:prstGeom prst="flowChartAlternateProcess">
            <a:avLst/>
          </a:prstGeom>
          <a:solidFill>
            <a:srgbClr val="E4E4E4"/>
          </a:solidFill>
          <a:ln w="254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훈련 </a:t>
            </a:r>
            <a:r>
              <a:rPr lang="en-US" altLang="ko-KR" dirty="0"/>
              <a:t>&amp; </a:t>
            </a:r>
            <a:r>
              <a:rPr lang="ko-KR" altLang="en-US" dirty="0"/>
              <a:t>예측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2FAADE1-21AF-9886-4421-548F55EBC490}"/>
              </a:ext>
            </a:extLst>
          </p:cNvPr>
          <p:cNvSpPr txBox="1">
            <a:spLocks/>
          </p:cNvSpPr>
          <p:nvPr/>
        </p:nvSpPr>
        <p:spPr>
          <a:xfrm>
            <a:off x="928488" y="1017618"/>
            <a:ext cx="2552701" cy="25121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모델 훈련과 검증의 </a:t>
            </a:r>
            <a:r>
              <a:rPr lang="ko-KR" altLang="en-US" sz="1200" dirty="0" err="1"/>
              <a:t>손실율</a:t>
            </a:r>
            <a:r>
              <a:rPr lang="en-US" altLang="ko-KR" sz="1200" dirty="0"/>
              <a:t>]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80C4CA-614E-0230-C2AA-E23F9A0EB8ED}"/>
              </a:ext>
            </a:extLst>
          </p:cNvPr>
          <p:cNvSpPr txBox="1">
            <a:spLocks/>
          </p:cNvSpPr>
          <p:nvPr/>
        </p:nvSpPr>
        <p:spPr>
          <a:xfrm>
            <a:off x="4777744" y="1017618"/>
            <a:ext cx="2552701" cy="25121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모델 훈련과 검증의 정확도</a:t>
            </a:r>
            <a:r>
              <a:rPr lang="en-US" altLang="ko-KR" sz="1200" dirty="0"/>
              <a:t>]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EB75381-5250-D7A4-704E-F70D022AABF4}"/>
              </a:ext>
            </a:extLst>
          </p:cNvPr>
          <p:cNvGrpSpPr/>
          <p:nvPr/>
        </p:nvGrpSpPr>
        <p:grpSpPr>
          <a:xfrm>
            <a:off x="223861" y="1274233"/>
            <a:ext cx="7477029" cy="2730346"/>
            <a:chOff x="289406" y="1195578"/>
            <a:chExt cx="6116208" cy="22334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74BB9B-CCE9-7D78-419B-BF5EECF53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b="2080"/>
            <a:stretch/>
          </p:blipFill>
          <p:spPr>
            <a:xfrm>
              <a:off x="289406" y="1195578"/>
              <a:ext cx="2990476" cy="221018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A0DB370-512A-7685-AE3D-6F393EDC5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t="-1" b="1052"/>
            <a:stretch/>
          </p:blipFill>
          <p:spPr>
            <a:xfrm>
              <a:off x="3424662" y="1195578"/>
              <a:ext cx="2980952" cy="22334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31DD4EA-F9DD-F37C-95C1-369C639C2983}"/>
                </a:ext>
              </a:extLst>
            </p:cNvPr>
            <p:cNvSpPr/>
            <p:nvPr/>
          </p:nvSpPr>
          <p:spPr>
            <a:xfrm>
              <a:off x="838498" y="1943100"/>
              <a:ext cx="267176" cy="996600"/>
            </a:xfrm>
            <a:prstGeom prst="rect">
              <a:avLst/>
            </a:prstGeom>
            <a:solidFill>
              <a:srgbClr val="5F2D9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3FBC96-F5F0-8764-D683-ED2FEA5D0C8B}"/>
                </a:ext>
              </a:extLst>
            </p:cNvPr>
            <p:cNvSpPr/>
            <p:nvPr/>
          </p:nvSpPr>
          <p:spPr>
            <a:xfrm>
              <a:off x="3955084" y="1737360"/>
              <a:ext cx="267176" cy="996600"/>
            </a:xfrm>
            <a:prstGeom prst="rect">
              <a:avLst/>
            </a:prstGeom>
            <a:solidFill>
              <a:srgbClr val="5F2D9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723E96A-8BF9-BBF2-B56A-0FEFE0A0306D}"/>
              </a:ext>
            </a:extLst>
          </p:cNvPr>
          <p:cNvSpPr/>
          <p:nvPr/>
        </p:nvSpPr>
        <p:spPr>
          <a:xfrm>
            <a:off x="7816527" y="2446014"/>
            <a:ext cx="340041" cy="426720"/>
          </a:xfrm>
          <a:prstGeom prst="rightArrow">
            <a:avLst>
              <a:gd name="adj1" fmla="val 50000"/>
              <a:gd name="adj2" fmla="val 53709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2BA14-1A89-282C-2F31-C9AB0BFD1B51}"/>
              </a:ext>
            </a:extLst>
          </p:cNvPr>
          <p:cNvSpPr txBox="1"/>
          <p:nvPr/>
        </p:nvSpPr>
        <p:spPr>
          <a:xfrm>
            <a:off x="8364075" y="1630804"/>
            <a:ext cx="3201940" cy="204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ko-KR" sz="1600" dirty="0"/>
              <a:t>epoch 15</a:t>
            </a:r>
            <a:r>
              <a:rPr lang="ko-KR" altLang="en-US" sz="1600" dirty="0"/>
              <a:t>회 진행</a:t>
            </a:r>
            <a:endParaRPr lang="en-US" altLang="ko-KR" sz="1600" dirty="0"/>
          </a:p>
          <a:p>
            <a:pPr>
              <a:lnSpc>
                <a:spcPct val="135000"/>
              </a:lnSpc>
            </a:pPr>
            <a:r>
              <a:rPr lang="ko-KR" altLang="en-US" sz="1600" b="1" dirty="0"/>
              <a:t>분석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Overfiting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과대적합</a:t>
            </a:r>
            <a:r>
              <a:rPr lang="en-US" altLang="ko-KR" sz="1600" b="1" dirty="0"/>
              <a:t>)</a:t>
            </a:r>
          </a:p>
          <a:p>
            <a:pPr>
              <a:lnSpc>
                <a:spcPct val="135000"/>
              </a:lnSpc>
            </a:pPr>
            <a:r>
              <a:rPr lang="en-US" altLang="ko-KR" sz="1600" dirty="0"/>
              <a:t>       epoch2</a:t>
            </a:r>
            <a:r>
              <a:rPr lang="ko-KR" altLang="en-US" sz="1600" dirty="0"/>
              <a:t>회까지는</a:t>
            </a:r>
            <a:endParaRPr lang="en-US" altLang="ko-KR" sz="1600" dirty="0"/>
          </a:p>
          <a:p>
            <a:pPr>
              <a:lnSpc>
                <a:spcPct val="135000"/>
              </a:lnSpc>
            </a:pPr>
            <a:r>
              <a:rPr lang="en-US" altLang="ko-KR" sz="1600" dirty="0"/>
              <a:t>       </a:t>
            </a:r>
            <a:r>
              <a:rPr lang="ko-KR" altLang="en-US" sz="1600" dirty="0"/>
              <a:t>손실율과 정확도가 좋음</a:t>
            </a:r>
            <a:endParaRPr lang="en-US" altLang="ko-KR" sz="1600" dirty="0"/>
          </a:p>
          <a:p>
            <a:pPr>
              <a:lnSpc>
                <a:spcPct val="135000"/>
              </a:lnSpc>
            </a:pPr>
            <a:r>
              <a:rPr lang="ko-KR" altLang="en-US" sz="1600" b="1" dirty="0"/>
              <a:t>결론</a:t>
            </a:r>
            <a:r>
              <a:rPr lang="en-US" altLang="ko-KR" sz="1600" b="1" dirty="0"/>
              <a:t>: epoch 2</a:t>
            </a:r>
            <a:r>
              <a:rPr lang="ko-KR" altLang="en-US" sz="1600" b="1" dirty="0"/>
              <a:t>회로 </a:t>
            </a:r>
            <a:endParaRPr lang="en-US" altLang="ko-KR" sz="1600" b="1" dirty="0"/>
          </a:p>
          <a:p>
            <a:pPr>
              <a:lnSpc>
                <a:spcPct val="135000"/>
              </a:lnSpc>
            </a:pPr>
            <a:r>
              <a:rPr lang="en-US" altLang="ko-KR" sz="1600" b="1" dirty="0"/>
              <a:t>       </a:t>
            </a:r>
            <a:r>
              <a:rPr lang="ko-KR" altLang="en-US" sz="1600" b="1" dirty="0"/>
              <a:t>모델 훈련</a:t>
            </a:r>
            <a:r>
              <a:rPr lang="en-US" altLang="ko-KR" sz="1600" b="1" dirty="0"/>
              <a:t>&amp;</a:t>
            </a:r>
            <a:r>
              <a:rPr lang="ko-KR" altLang="en-US" sz="1600" b="1" dirty="0"/>
              <a:t>검증 진행</a:t>
            </a:r>
            <a:endParaRPr lang="en-US" altLang="ko-KR" sz="1600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5CBEA1A-C6CC-6AA8-8E29-E62434E30A6F}"/>
              </a:ext>
            </a:extLst>
          </p:cNvPr>
          <p:cNvSpPr/>
          <p:nvPr/>
        </p:nvSpPr>
        <p:spPr>
          <a:xfrm rot="5400000">
            <a:off x="9771901" y="3990736"/>
            <a:ext cx="340041" cy="426720"/>
          </a:xfrm>
          <a:prstGeom prst="rightArrow">
            <a:avLst>
              <a:gd name="adj1" fmla="val 50000"/>
              <a:gd name="adj2" fmla="val 53709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2B5B8074-34BD-52EB-2959-96491D9A3702}"/>
              </a:ext>
            </a:extLst>
          </p:cNvPr>
          <p:cNvSpPr/>
          <p:nvPr/>
        </p:nvSpPr>
        <p:spPr>
          <a:xfrm>
            <a:off x="8242709" y="4522838"/>
            <a:ext cx="3398427" cy="1592825"/>
          </a:xfrm>
          <a:prstGeom prst="flowChartAlternateProcess">
            <a:avLst/>
          </a:prstGeom>
          <a:solidFill>
            <a:schemeClr val="bg2">
              <a:lumMod val="2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E50390-7A7B-F679-D3D2-7D8FDFE37C6F}"/>
              </a:ext>
            </a:extLst>
          </p:cNvPr>
          <p:cNvSpPr/>
          <p:nvPr/>
        </p:nvSpPr>
        <p:spPr>
          <a:xfrm>
            <a:off x="8737038" y="4877151"/>
            <a:ext cx="2447893" cy="3669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/>
              <a:t>&gt;&gt;</a:t>
            </a:r>
            <a:r>
              <a:rPr lang="ko-KR" altLang="en-US" sz="1300" dirty="0">
                <a:solidFill>
                  <a:schemeClr val="bg1"/>
                </a:solidFill>
              </a:rPr>
              <a:t>결과</a:t>
            </a:r>
            <a:r>
              <a:rPr lang="en-US" altLang="ko-KR" sz="1300" dirty="0">
                <a:solidFill>
                  <a:schemeClr val="bg1"/>
                </a:solidFill>
              </a:rPr>
              <a:t> : </a:t>
            </a:r>
            <a:r>
              <a:rPr lang="ko-KR" altLang="en-US" sz="1300" dirty="0" err="1">
                <a:solidFill>
                  <a:schemeClr val="bg1"/>
                </a:solidFill>
              </a:rPr>
              <a:t>손실율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35.5%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36AF83-C0BB-CD10-7CA9-1CA743088CDB}"/>
              </a:ext>
            </a:extLst>
          </p:cNvPr>
          <p:cNvSpPr/>
          <p:nvPr/>
        </p:nvSpPr>
        <p:spPr>
          <a:xfrm>
            <a:off x="8737038" y="5419762"/>
            <a:ext cx="2447893" cy="3669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/>
              <a:t>&gt;&gt;</a:t>
            </a:r>
            <a:r>
              <a:rPr lang="ko-KR" altLang="en-US" sz="1300" dirty="0">
                <a:solidFill>
                  <a:schemeClr val="bg1"/>
                </a:solidFill>
              </a:rPr>
              <a:t>결과</a:t>
            </a:r>
            <a:r>
              <a:rPr lang="en-US" altLang="ko-KR" sz="1300" dirty="0">
                <a:solidFill>
                  <a:schemeClr val="bg1"/>
                </a:solidFill>
              </a:rPr>
              <a:t> : </a:t>
            </a:r>
            <a:r>
              <a:rPr lang="ko-KR" altLang="en-US" sz="1300" dirty="0">
                <a:solidFill>
                  <a:schemeClr val="bg1"/>
                </a:solidFill>
              </a:rPr>
              <a:t>정확도 </a:t>
            </a:r>
            <a:r>
              <a:rPr lang="en-US" altLang="ko-KR" sz="1300" dirty="0">
                <a:solidFill>
                  <a:schemeClr val="bg1"/>
                </a:solidFill>
              </a:rPr>
              <a:t>86.86%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F2507F0-4D04-A8BC-CD69-6D9A60B5D8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3" t="1" b="13099"/>
          <a:stretch/>
        </p:blipFill>
        <p:spPr>
          <a:xfrm>
            <a:off x="667106" y="4155606"/>
            <a:ext cx="5482869" cy="229281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FF650B5-482F-DEB1-CDB1-3AB1D298C21F}"/>
              </a:ext>
            </a:extLst>
          </p:cNvPr>
          <p:cNvSpPr/>
          <p:nvPr/>
        </p:nvSpPr>
        <p:spPr>
          <a:xfrm rot="10800000">
            <a:off x="7786504" y="5105890"/>
            <a:ext cx="340041" cy="426720"/>
          </a:xfrm>
          <a:prstGeom prst="rightArrow">
            <a:avLst>
              <a:gd name="adj1" fmla="val 50000"/>
              <a:gd name="adj2" fmla="val 53709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40D9F0B5-80E7-0AC9-8E66-48CC45468810}"/>
              </a:ext>
            </a:extLst>
          </p:cNvPr>
          <p:cNvSpPr/>
          <p:nvPr/>
        </p:nvSpPr>
        <p:spPr>
          <a:xfrm>
            <a:off x="6454774" y="4697282"/>
            <a:ext cx="1177039" cy="1273206"/>
          </a:xfrm>
          <a:prstGeom prst="flowChartAlternateProcess">
            <a:avLst/>
          </a:prstGeom>
          <a:solidFill>
            <a:srgbClr val="E4E4E4"/>
          </a:solidFill>
          <a:ln w="254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CEA1B2-903B-DE1D-87D3-F7944D6BDBC2}"/>
              </a:ext>
            </a:extLst>
          </p:cNvPr>
          <p:cNvSpPr txBox="1"/>
          <p:nvPr/>
        </p:nvSpPr>
        <p:spPr>
          <a:xfrm>
            <a:off x="6502166" y="5145218"/>
            <a:ext cx="110191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/>
              <a:t>예측하기</a:t>
            </a:r>
            <a:endParaRPr lang="en-US" altLang="ko-KR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11BF95-C6FC-D072-F1B9-AFC5F6065756}"/>
              </a:ext>
            </a:extLst>
          </p:cNvPr>
          <p:cNvSpPr/>
          <p:nvPr/>
        </p:nvSpPr>
        <p:spPr>
          <a:xfrm>
            <a:off x="5461728" y="4066179"/>
            <a:ext cx="707297" cy="2502423"/>
          </a:xfrm>
          <a:prstGeom prst="rect">
            <a:avLst/>
          </a:prstGeom>
          <a:solidFill>
            <a:srgbClr val="5F2D9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AC04A-ACBC-C4F2-D6EB-FB16E2949538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27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A99930-FA27-8679-7C31-94E5DFA47D0A}"/>
              </a:ext>
            </a:extLst>
          </p:cNvPr>
          <p:cNvSpPr/>
          <p:nvPr/>
        </p:nvSpPr>
        <p:spPr>
          <a:xfrm>
            <a:off x="2679700" y="5203843"/>
            <a:ext cx="8994772" cy="1193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AE0BF-A067-A54A-1DFE-651D3176C01A}"/>
              </a:ext>
            </a:extLst>
          </p:cNvPr>
          <p:cNvSpPr txBox="1"/>
          <p:nvPr/>
        </p:nvSpPr>
        <p:spPr>
          <a:xfrm>
            <a:off x="952498" y="8828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</a:t>
            </a: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6C476D64-5B5D-782C-433E-F6D553C66936}"/>
              </a:ext>
            </a:extLst>
          </p:cNvPr>
          <p:cNvGraphicFramePr>
            <a:graphicFrameLocks noGrp="1"/>
          </p:cNvGraphicFramePr>
          <p:nvPr/>
        </p:nvGraphicFramePr>
        <p:xfrm>
          <a:off x="1012824" y="1715173"/>
          <a:ext cx="10661652" cy="41813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09992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69584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50546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88446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895590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2363091219"/>
                    </a:ext>
                  </a:extLst>
                </a:gridCol>
                <a:gridCol w="993776">
                  <a:extLst>
                    <a:ext uri="{9D8B030D-6E8A-4147-A177-3AD203B41FA5}">
                      <a16:colId xmlns:a16="http://schemas.microsoft.com/office/drawing/2014/main" val="2357984888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sreview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ssumpoint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snum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label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positive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징징대다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딸리다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없다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나오다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급격하다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지루하다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18511307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0.0315749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진짜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별로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에요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너무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시끄럽다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18494736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0.0764619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64126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서부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버리다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18504173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0.0791394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46298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체이싱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국내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18513965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0.952874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봣어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흥행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의문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18515393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0.969516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꿀잼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인정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마지막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실망하다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다시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더꿀잼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18521161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0.969841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기대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재미있다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액션씬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차량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추격씬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스릴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시원하다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악역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변신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아역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연기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귀엽다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18500407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0.992859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53531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레옹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게리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생각나다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18495559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0.971582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0171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믿다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18495495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0.980047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60569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빌런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18521819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0.494865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88145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덕분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18491289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0.544558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9535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아런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18495542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0.425051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74947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오프닝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이라도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싶다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18510580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0.403412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7853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9C4FF8-666B-01DF-07A3-AF79AE94D041}"/>
              </a:ext>
            </a:extLst>
          </p:cNvPr>
          <p:cNvGraphicFramePr>
            <a:graphicFrameLocks noGrp="1"/>
          </p:cNvGraphicFramePr>
          <p:nvPr/>
        </p:nvGraphicFramePr>
        <p:xfrm>
          <a:off x="1012823" y="1411008"/>
          <a:ext cx="1066165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277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5092700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904214456"/>
                    </a:ext>
                  </a:extLst>
                </a:gridCol>
                <a:gridCol w="1006473">
                  <a:extLst>
                    <a:ext uri="{9D8B030D-6E8A-4147-A177-3AD203B41FA5}">
                      <a16:colId xmlns:a16="http://schemas.microsoft.com/office/drawing/2014/main" val="1330446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총별점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리뷰번호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라벨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긍정지수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94BB90D-424B-E265-EB57-2EC5C4893439}"/>
              </a:ext>
            </a:extLst>
          </p:cNvPr>
          <p:cNvSpPr/>
          <p:nvPr/>
        </p:nvSpPr>
        <p:spPr>
          <a:xfrm>
            <a:off x="833438" y="2008101"/>
            <a:ext cx="141920" cy="3888471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B8EC596F-6F9A-5884-5DE8-69188B83C932}"/>
              </a:ext>
            </a:extLst>
          </p:cNvPr>
          <p:cNvSpPr/>
          <p:nvPr/>
        </p:nvSpPr>
        <p:spPr>
          <a:xfrm>
            <a:off x="833438" y="17187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5C2C1A2-7E60-06C0-BA4B-9B9A430E003C}"/>
              </a:ext>
            </a:extLst>
          </p:cNvPr>
          <p:cNvSpPr/>
          <p:nvPr/>
        </p:nvSpPr>
        <p:spPr>
          <a:xfrm>
            <a:off x="833438" y="14289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17DC9-CCDE-C8A7-AAC5-6E3DBA757C1D}"/>
              </a:ext>
            </a:extLst>
          </p:cNvPr>
          <p:cNvSpPr txBox="1"/>
          <p:nvPr/>
        </p:nvSpPr>
        <p:spPr>
          <a:xfrm>
            <a:off x="469900" y="3828130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B0162-34CA-B8B4-901C-B41A7FEFF40C}"/>
              </a:ext>
            </a:extLst>
          </p:cNvPr>
          <p:cNvSpPr txBox="1"/>
          <p:nvPr/>
        </p:nvSpPr>
        <p:spPr>
          <a:xfrm>
            <a:off x="328836" y="17335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A267-41B0-79DD-58D5-1C13D123103E}"/>
              </a:ext>
            </a:extLst>
          </p:cNvPr>
          <p:cNvSpPr txBox="1"/>
          <p:nvPr/>
        </p:nvSpPr>
        <p:spPr>
          <a:xfrm>
            <a:off x="328836" y="14183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01884E42-3529-4BC6-2F04-388E5BC6F232}"/>
              </a:ext>
            </a:extLst>
          </p:cNvPr>
          <p:cNvSpPr/>
          <p:nvPr/>
        </p:nvSpPr>
        <p:spPr>
          <a:xfrm rot="5400000">
            <a:off x="9618346" y="898556"/>
            <a:ext cx="141920" cy="88106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9A2521-45DE-4432-D4C4-457D23FF2754}"/>
              </a:ext>
            </a:extLst>
          </p:cNvPr>
          <p:cNvSpPr txBox="1"/>
          <p:nvPr/>
        </p:nvSpPr>
        <p:spPr>
          <a:xfrm>
            <a:off x="9308733" y="9838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식별코드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D2C46270-7B77-E1DB-C833-8796AF5F0765}"/>
              </a:ext>
            </a:extLst>
          </p:cNvPr>
          <p:cNvSpPr/>
          <p:nvPr/>
        </p:nvSpPr>
        <p:spPr>
          <a:xfrm rot="5400000">
            <a:off x="11105038" y="840615"/>
            <a:ext cx="141920" cy="996948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EA0F5-6C4D-45E0-9E1A-63E1A7273947}"/>
              </a:ext>
            </a:extLst>
          </p:cNvPr>
          <p:cNvSpPr txBox="1"/>
          <p:nvPr/>
        </p:nvSpPr>
        <p:spPr>
          <a:xfrm>
            <a:off x="10863215" y="983866"/>
            <a:ext cx="607859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/>
              <a:t>예측값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06C303-9324-FE45-CA1A-4AD0482807F6}"/>
              </a:ext>
            </a:extLst>
          </p:cNvPr>
          <p:cNvSpPr/>
          <p:nvPr/>
        </p:nvSpPr>
        <p:spPr>
          <a:xfrm>
            <a:off x="2679700" y="2002062"/>
            <a:ext cx="8994772" cy="2836637"/>
          </a:xfrm>
          <a:prstGeom prst="rect">
            <a:avLst/>
          </a:prstGeom>
          <a:noFill/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CA477-5F21-9838-E2EC-C8FAB6865845}"/>
              </a:ext>
            </a:extLst>
          </p:cNvPr>
          <p:cNvSpPr/>
          <p:nvPr/>
        </p:nvSpPr>
        <p:spPr>
          <a:xfrm>
            <a:off x="3746502" y="6094561"/>
            <a:ext cx="380998" cy="179239"/>
          </a:xfrm>
          <a:prstGeom prst="rect">
            <a:avLst/>
          </a:prstGeom>
          <a:solidFill>
            <a:schemeClr val="bg1"/>
          </a:solidFill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8E4C-EF25-C7CF-9485-E5CE63BDE198}"/>
              </a:ext>
            </a:extLst>
          </p:cNvPr>
          <p:cNvSpPr txBox="1"/>
          <p:nvPr/>
        </p:nvSpPr>
        <p:spPr>
          <a:xfrm>
            <a:off x="4127500" y="6000918"/>
            <a:ext cx="2895602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/>
              <a:t>라벨과 예측한 긍정지수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동일</a:t>
            </a:r>
            <a:endParaRPr lang="en-US" altLang="ko-KR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A566E-6DCC-1306-2D8F-A11902ADC084}"/>
              </a:ext>
            </a:extLst>
          </p:cNvPr>
          <p:cNvSpPr/>
          <p:nvPr/>
        </p:nvSpPr>
        <p:spPr>
          <a:xfrm>
            <a:off x="2679700" y="5372100"/>
            <a:ext cx="8994772" cy="533399"/>
          </a:xfrm>
          <a:prstGeom prst="rect">
            <a:avLst/>
          </a:prstGeom>
          <a:noFill/>
          <a:ln w="38100">
            <a:solidFill>
              <a:srgbClr val="089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B8AC4D-3DFF-B46B-38A3-8F82ACC0E3C7}"/>
              </a:ext>
            </a:extLst>
          </p:cNvPr>
          <p:cNvSpPr/>
          <p:nvPr/>
        </p:nvSpPr>
        <p:spPr>
          <a:xfrm>
            <a:off x="7353300" y="6094561"/>
            <a:ext cx="380998" cy="179239"/>
          </a:xfrm>
          <a:prstGeom prst="rect">
            <a:avLst/>
          </a:prstGeom>
          <a:solidFill>
            <a:schemeClr val="bg1"/>
          </a:solidFill>
          <a:ln w="38100">
            <a:solidFill>
              <a:srgbClr val="089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63D74-B8E1-F2D6-D138-5CA40114C8B2}"/>
              </a:ext>
            </a:extLst>
          </p:cNvPr>
          <p:cNvSpPr txBox="1"/>
          <p:nvPr/>
        </p:nvSpPr>
        <p:spPr>
          <a:xfrm>
            <a:off x="7734298" y="6000918"/>
            <a:ext cx="2895602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/>
              <a:t>라벨과 예측한 긍정지수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오차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04340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76215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4.3</a:t>
            </a:r>
            <a:r>
              <a:rPr lang="ko-KR" altLang="en-US" dirty="0"/>
              <a:t> 통합테스트 결과보고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A4FF6-BB65-6FB5-7408-C69A62CEB791}"/>
              </a:ext>
            </a:extLst>
          </p:cNvPr>
          <p:cNvSpPr txBox="1"/>
          <p:nvPr/>
        </p:nvSpPr>
        <p:spPr>
          <a:xfrm>
            <a:off x="1256597" y="9355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목적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2FD48E-A19B-BC9B-6D68-1E87839F0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15179"/>
              </p:ext>
            </p:extLst>
          </p:nvPr>
        </p:nvGraphicFramePr>
        <p:xfrm>
          <a:off x="775855" y="2528518"/>
          <a:ext cx="10768444" cy="3883326"/>
        </p:xfrm>
        <a:graphic>
          <a:graphicData uri="http://schemas.openxmlformats.org/drawingml/2006/table">
            <a:tbl>
              <a:tblPr/>
              <a:tblGrid>
                <a:gridCol w="926872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7825586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2957057484"/>
                    </a:ext>
                  </a:extLst>
                </a:gridCol>
                <a:gridCol w="982316">
                  <a:extLst>
                    <a:ext uri="{9D8B030D-6E8A-4147-A177-3AD203B41FA5}">
                      <a16:colId xmlns:a16="http://schemas.microsoft.com/office/drawing/2014/main" val="1104338671"/>
                    </a:ext>
                  </a:extLst>
                </a:gridCol>
              </a:tblGrid>
              <a:tr h="410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STEP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테스트 시나리오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관련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실행 결과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806184"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STEP 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NAVER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영화 리뷰 및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KOBIS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정보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크롤링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csv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파일 저장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OPER01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Pass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790568"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STEP 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생성 및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TABLE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생성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csv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파일 데이터 각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TABLE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삽입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OPER02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Pass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0678768"/>
                  </a:ext>
                </a:extLst>
              </a:tr>
              <a:tr h="758832"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STEP 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원본 데이터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NAVER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리뷰 토큰화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정제된 데이터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 TABLE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Pass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STEP 4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모델링 결과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손실율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및 정확도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 시각화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OPER04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Pass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17492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STEP 5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KOBIS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정보 데이터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Pass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13409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73B9A3B-6D57-1826-B392-813D82731E5D}"/>
              </a:ext>
            </a:extLst>
          </p:cNvPr>
          <p:cNvSpPr/>
          <p:nvPr/>
        </p:nvSpPr>
        <p:spPr>
          <a:xfrm>
            <a:off x="750455" y="8821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3BD89-A21D-6E82-CAB8-08EE9218D301}"/>
              </a:ext>
            </a:extLst>
          </p:cNvPr>
          <p:cNvGraphicFramePr>
            <a:graphicFrameLocks noGrp="1"/>
          </p:cNvGraphicFramePr>
          <p:nvPr/>
        </p:nvGraphicFramePr>
        <p:xfrm>
          <a:off x="750455" y="1391544"/>
          <a:ext cx="10735756" cy="483289"/>
        </p:xfrm>
        <a:graphic>
          <a:graphicData uri="http://schemas.openxmlformats.org/drawingml/2006/table">
            <a:tbl>
              <a:tblPr/>
              <a:tblGrid>
                <a:gridCol w="10735756">
                  <a:extLst>
                    <a:ext uri="{9D8B030D-6E8A-4147-A177-3AD203B41FA5}">
                      <a16:colId xmlns:a16="http://schemas.microsoft.com/office/drawing/2014/main" val="299714049"/>
                    </a:ext>
                  </a:extLst>
                </a:gridCol>
              </a:tblGrid>
              <a:tr h="483289"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리뷰를 수집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저장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정제하여 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 리뷰로 나누고 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부정을 예측할 수 있다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0912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A01EF4-DD12-5776-A358-499912A22AFE}"/>
              </a:ext>
            </a:extLst>
          </p:cNvPr>
          <p:cNvSpPr txBox="1"/>
          <p:nvPr/>
        </p:nvSpPr>
        <p:spPr>
          <a:xfrm>
            <a:off x="1281997" y="2105297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수행내용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8473B-033E-EF0E-2BA3-D5A8D053DE76}"/>
              </a:ext>
            </a:extLst>
          </p:cNvPr>
          <p:cNvSpPr/>
          <p:nvPr/>
        </p:nvSpPr>
        <p:spPr>
          <a:xfrm>
            <a:off x="775855" y="2051858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4690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4.3</a:t>
            </a:r>
            <a:r>
              <a:rPr lang="ko-KR" altLang="en-US" dirty="0"/>
              <a:t> 참여인원 소감</a:t>
            </a:r>
            <a:endParaRPr lang="en-US" altLang="ko-KR" dirty="0"/>
          </a:p>
        </p:txBody>
      </p:sp>
      <p:sp>
        <p:nvSpPr>
          <p:cNvPr id="4" name="사각형: 둥근 모서리 7">
            <a:extLst>
              <a:ext uri="{FF2B5EF4-FFF2-40B4-BE49-F238E27FC236}">
                <a16:creationId xmlns:a16="http://schemas.microsoft.com/office/drawing/2014/main" id="{C40E80B1-4AF3-B650-80F0-FF7643D5E5E5}"/>
              </a:ext>
            </a:extLst>
          </p:cNvPr>
          <p:cNvSpPr/>
          <p:nvPr/>
        </p:nvSpPr>
        <p:spPr>
          <a:xfrm>
            <a:off x="1709530" y="1218788"/>
            <a:ext cx="10026985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미흡했던 부분을 이번 프로젝트를 통해 많이 공부할 수 있게 되었고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이번 프로젝트에서 영화 흥행 성적과 리뷰의 관계에 대해 좀 더 깊게 알아보지 못한 것이 아쉬웠습니다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다음 프로젝트에서는 조금 더 깊은 분석을 할 수 있도록 준비하도록 하겠습니다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7F763A2D-88EB-6738-830E-C36F977D435E}"/>
              </a:ext>
            </a:extLst>
          </p:cNvPr>
          <p:cNvSpPr/>
          <p:nvPr/>
        </p:nvSpPr>
        <p:spPr>
          <a:xfrm>
            <a:off x="425063" y="2426312"/>
            <a:ext cx="10026986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어려운 부분들도 정말 많았지만 좋은 팀원들 덕분에 성공적으로 프로젝트를 완수할 수 있었습니다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후에 </a:t>
            </a:r>
            <a:r>
              <a:rPr lang="en-US" altLang="ko-KR" sz="1300" dirty="0">
                <a:solidFill>
                  <a:schemeClr val="tx1"/>
                </a:solidFill>
              </a:rPr>
              <a:t>3</a:t>
            </a:r>
            <a:r>
              <a:rPr lang="ko-KR" altLang="en-US" sz="1300" dirty="0">
                <a:solidFill>
                  <a:schemeClr val="tx1"/>
                </a:solidFill>
              </a:rPr>
              <a:t>차 프로젝트에서는 더욱 발전된 모습으로 임하고 싶습니다</a:t>
            </a:r>
            <a:endParaRPr lang="ko-KR" altLang="en-US" sz="1300" dirty="0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C6EA18A4-943A-B90E-9997-210C790202E3}"/>
              </a:ext>
            </a:extLst>
          </p:cNvPr>
          <p:cNvSpPr/>
          <p:nvPr/>
        </p:nvSpPr>
        <p:spPr>
          <a:xfrm>
            <a:off x="1709530" y="3633836"/>
            <a:ext cx="10026985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감성분석을 위해서 형태소 분석부터 얕은 학습이지만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딥러닝 신경망까지 구현하면서 </a:t>
            </a:r>
            <a:r>
              <a:rPr lang="ko-KR" altLang="en-US" sz="1300" dirty="0" err="1">
                <a:solidFill>
                  <a:schemeClr val="tx1"/>
                </a:solidFill>
              </a:rPr>
              <a:t>딥러닝의</a:t>
            </a:r>
            <a:r>
              <a:rPr lang="ko-KR" altLang="en-US" sz="1300" dirty="0">
                <a:solidFill>
                  <a:schemeClr val="tx1"/>
                </a:solidFill>
              </a:rPr>
              <a:t> 작동 원리를 이해할 수 있게 되었습니다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하지만 데이터의 탐색적 분석과 관계 분석이 미흡한 것이 아쉬움으로 남습니다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이를 더 발전시켜보고 싶습니다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70DE6E93-9976-C3D1-6F27-1230299DF647}"/>
              </a:ext>
            </a:extLst>
          </p:cNvPr>
          <p:cNvSpPr/>
          <p:nvPr/>
        </p:nvSpPr>
        <p:spPr>
          <a:xfrm>
            <a:off x="425063" y="4841360"/>
            <a:ext cx="10026986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개인 사정으로 적극적인 참여를 하지 못했으나</a:t>
            </a:r>
            <a:r>
              <a:rPr lang="en-US" altLang="ko-KR" sz="1300" dirty="0">
                <a:solidFill>
                  <a:schemeClr val="tx1"/>
                </a:solidFill>
              </a:rPr>
              <a:t>, 1</a:t>
            </a:r>
            <a:r>
              <a:rPr lang="ko-KR" altLang="en-US" sz="1300" dirty="0">
                <a:solidFill>
                  <a:schemeClr val="tx1"/>
                </a:solidFill>
              </a:rPr>
              <a:t>차 프로젝트에서 배운 부분을 적용해볼 수 있어 </a:t>
            </a:r>
            <a:r>
              <a:rPr lang="ko-KR" altLang="en-US" sz="1300" dirty="0" err="1">
                <a:solidFill>
                  <a:schemeClr val="tx1"/>
                </a:solidFill>
              </a:rPr>
              <a:t>보람있었습니다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팀원 모두 고생하셨습니다</a:t>
            </a:r>
            <a:r>
              <a:rPr lang="en-US" altLang="ko-KR" sz="1300" dirty="0">
                <a:solidFill>
                  <a:schemeClr val="tx1"/>
                </a:solidFill>
              </a:rPr>
              <a:t>!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pic>
        <p:nvPicPr>
          <p:cNvPr id="15" name="그림 14" descr="아보카도 Moody Foodies">
            <a:extLst>
              <a:ext uri="{FF2B5EF4-FFF2-40B4-BE49-F238E27FC236}">
                <a16:creationId xmlns:a16="http://schemas.microsoft.com/office/drawing/2014/main" id="{FA6F226C-2BC5-8EBB-59D9-BE2ADF01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" y="924862"/>
            <a:ext cx="1342760" cy="1342760"/>
          </a:xfrm>
          <a:prstGeom prst="rect">
            <a:avLst/>
          </a:prstGeom>
        </p:spPr>
      </p:pic>
      <p:pic>
        <p:nvPicPr>
          <p:cNvPr id="17" name="그림 16" descr="바나나 Moody Foodies">
            <a:extLst>
              <a:ext uri="{FF2B5EF4-FFF2-40B4-BE49-F238E27FC236}">
                <a16:creationId xmlns:a16="http://schemas.microsoft.com/office/drawing/2014/main" id="{8DD3C075-57B6-65E1-F9EE-CA6BCA03C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94" y="2197162"/>
            <a:ext cx="1342760" cy="1342760"/>
          </a:xfrm>
          <a:prstGeom prst="rect">
            <a:avLst/>
          </a:prstGeom>
        </p:spPr>
      </p:pic>
      <p:pic>
        <p:nvPicPr>
          <p:cNvPr id="19" name="그림 18" descr="레몬 Moody Foodies">
            <a:extLst>
              <a:ext uri="{FF2B5EF4-FFF2-40B4-BE49-F238E27FC236}">
                <a16:creationId xmlns:a16="http://schemas.microsoft.com/office/drawing/2014/main" id="{D3ED61B2-27E3-138B-6491-608E01D5E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" y="3181219"/>
            <a:ext cx="1342760" cy="1342760"/>
          </a:xfrm>
          <a:prstGeom prst="rect">
            <a:avLst/>
          </a:prstGeom>
        </p:spPr>
      </p:pic>
      <p:pic>
        <p:nvPicPr>
          <p:cNvPr id="23" name="그림 22" descr="수박 Moody Foodies">
            <a:extLst>
              <a:ext uri="{FF2B5EF4-FFF2-40B4-BE49-F238E27FC236}">
                <a16:creationId xmlns:a16="http://schemas.microsoft.com/office/drawing/2014/main" id="{F4DA599F-98BB-B29F-4DC8-13D54965D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94" y="4712381"/>
            <a:ext cx="1342761" cy="1342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78C4B-7891-9B4C-3A85-D3B9D94541E4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96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4222800" y="3688476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3143374" y="3683670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질문이 있다면 말씀해주세요</a:t>
            </a:r>
            <a:r>
              <a:rPr lang="en-US" altLang="ko-KR" sz="2500" b="1" spc="-300" dirty="0">
                <a:solidFill>
                  <a:srgbClr val="FFDC17"/>
                </a:solidFill>
                <a:latin typeface="+mn-ea"/>
              </a:rPr>
              <a:t>.</a:t>
            </a:r>
            <a:endParaRPr lang="ko-KR" altLang="en-US" sz="2500" b="1" spc="-300" dirty="0">
              <a:solidFill>
                <a:srgbClr val="FFDC17"/>
              </a:solidFill>
              <a:latin typeface="+mn-ea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4221326" y="2483341"/>
            <a:ext cx="3749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QnA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506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C141BC-0367-ECBE-B84B-30017BD02DED}"/>
              </a:ext>
            </a:extLst>
          </p:cNvPr>
          <p:cNvSpPr/>
          <p:nvPr/>
        </p:nvSpPr>
        <p:spPr>
          <a:xfrm>
            <a:off x="879164" y="2230086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FEE78-DFC0-51FD-C0B3-459907FC2B8D}"/>
              </a:ext>
            </a:extLst>
          </p:cNvPr>
          <p:cNvSpPr txBox="1"/>
          <p:nvPr/>
        </p:nvSpPr>
        <p:spPr>
          <a:xfrm>
            <a:off x="2970067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9F42B6-8E06-B1A5-C387-85F7ED589474}"/>
              </a:ext>
            </a:extLst>
          </p:cNvPr>
          <p:cNvSpPr txBox="1"/>
          <p:nvPr/>
        </p:nvSpPr>
        <p:spPr>
          <a:xfrm>
            <a:off x="917264" y="3241720"/>
            <a:ext cx="2644153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개발배경 및 개발목적</a:t>
            </a:r>
            <a:endParaRPr lang="en-US" altLang="ko-KR" dirty="0"/>
          </a:p>
          <a:p>
            <a:r>
              <a:rPr lang="en-US" altLang="ko-KR" dirty="0"/>
              <a:t>1-2. </a:t>
            </a:r>
            <a:r>
              <a:rPr lang="ko-KR" altLang="en-US" dirty="0"/>
              <a:t>프로젝트 컨셉 소개</a:t>
            </a:r>
            <a:endParaRPr lang="en-US" altLang="ko-KR" dirty="0"/>
          </a:p>
          <a:p>
            <a:r>
              <a:rPr lang="en-US" altLang="ko-KR" dirty="0"/>
              <a:t>1-3.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086CD4-1C09-F1AD-A9E0-F85E5CDC0EF2}"/>
              </a:ext>
            </a:extLst>
          </p:cNvPr>
          <p:cNvGrpSpPr/>
          <p:nvPr/>
        </p:nvGrpSpPr>
        <p:grpSpPr>
          <a:xfrm>
            <a:off x="3756059" y="2224840"/>
            <a:ext cx="7890604" cy="2278714"/>
            <a:chOff x="3756059" y="2224840"/>
            <a:chExt cx="7890604" cy="227871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(</a:t>
              </a:r>
              <a:r>
                <a:rPr lang="en-US" altLang="x-none" sz="900" dirty="0">
                  <a:solidFill>
                    <a:schemeClr val="bg1">
                      <a:alpha val="25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FA0B5EDF-4415-244A-45E1-F36E4437F7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FA0B5EDF-4415-244A-45E1-F36E4437F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D783340-1A6C-48CC-6AF2-CEDCDC8EB871}"/>
              </a:ext>
            </a:extLst>
          </p:cNvPr>
          <p:cNvSpPr txBox="1"/>
          <p:nvPr/>
        </p:nvSpPr>
        <p:spPr>
          <a:xfrm>
            <a:off x="9475833" y="3181864"/>
            <a:ext cx="175688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4-1.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4-2.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감성분석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4-3.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통합테스트 결과보고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4-4.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참여인원 소감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1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2527204" y="4174640"/>
            <a:ext cx="6945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Thank You!</a:t>
            </a:r>
            <a:endParaRPr lang="ko-KR" altLang="en-US" sz="4400" b="1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모델 2" descr="Clapperboard">
                <a:extLst>
                  <a:ext uri="{FF2B5EF4-FFF2-40B4-BE49-F238E27FC236}">
                    <a16:creationId xmlns:a16="http://schemas.microsoft.com/office/drawing/2014/main" id="{4179C4D8-E42F-EE48-EC6B-990A99EF9F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85409"/>
                  </p:ext>
                </p:extLst>
              </p:nvPr>
            </p:nvGraphicFramePr>
            <p:xfrm>
              <a:off x="4729905" y="1398706"/>
              <a:ext cx="2539684" cy="27759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39684" cy="2775934"/>
                    </a:xfrm>
                    <a:prstGeom prst="rect">
                      <a:avLst/>
                    </a:prstGeom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07535" ay="1673823" az="5325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02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Clapperboard">
                <a:extLst>
                  <a:ext uri="{FF2B5EF4-FFF2-40B4-BE49-F238E27FC236}">
                    <a16:creationId xmlns:a16="http://schemas.microsoft.com/office/drawing/2014/main" id="{4179C4D8-E42F-EE48-EC6B-990A99EF9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9905" y="1398706"/>
                <a:ext cx="2539684" cy="2775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34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/>
              <a:t>1.1 </a:t>
            </a:r>
            <a:r>
              <a:rPr lang="ko-KR" altLang="en-US" dirty="0"/>
              <a:t>개발배경 및 근거</a:t>
            </a:r>
            <a:endParaRPr lang="x-none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3569C89-8AAB-73B0-F07A-8FB3F1433401}"/>
              </a:ext>
            </a:extLst>
          </p:cNvPr>
          <p:cNvSpPr/>
          <p:nvPr/>
        </p:nvSpPr>
        <p:spPr>
          <a:xfrm>
            <a:off x="339749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EE8F9-9F9B-4964-FD38-D48AF033B9C4}"/>
              </a:ext>
            </a:extLst>
          </p:cNvPr>
          <p:cNvSpPr txBox="1"/>
          <p:nvPr/>
        </p:nvSpPr>
        <p:spPr>
          <a:xfrm>
            <a:off x="813792" y="2511807"/>
            <a:ext cx="3047008" cy="355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OTT(Over the Top)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평가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리뷰작성 공간의 부재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 데이터의 집중화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 사이트의 영화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블로그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6D51FB5-40DD-301D-41D9-24B6CD06AAA3}"/>
              </a:ext>
            </a:extLst>
          </p:cNvPr>
          <p:cNvSpPr/>
          <p:nvPr/>
        </p:nvSpPr>
        <p:spPr>
          <a:xfrm>
            <a:off x="4195042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0ECA6-D8A0-E23C-5072-4BA215AED330}"/>
              </a:ext>
            </a:extLst>
          </p:cNvPr>
          <p:cNvSpPr txBox="1"/>
          <p:nvPr/>
        </p:nvSpPr>
        <p:spPr>
          <a:xfrm>
            <a:off x="4249703" y="1590243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리뷰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신뢰도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152D90-4FB6-B879-C99F-3D71164DA963}"/>
              </a:ext>
            </a:extLst>
          </p:cNvPr>
          <p:cNvSpPr/>
          <p:nvPr/>
        </p:nvSpPr>
        <p:spPr>
          <a:xfrm>
            <a:off x="7857169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2C10-2506-D398-68AB-D7466B9F7875}"/>
              </a:ext>
            </a:extLst>
          </p:cNvPr>
          <p:cNvSpPr txBox="1"/>
          <p:nvPr/>
        </p:nvSpPr>
        <p:spPr>
          <a:xfrm>
            <a:off x="7995186" y="159024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판매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통계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31FC6-22CB-C877-8DBB-ED4E23B589BA}"/>
              </a:ext>
            </a:extLst>
          </p:cNvPr>
          <p:cNvSpPr txBox="1"/>
          <p:nvPr/>
        </p:nvSpPr>
        <p:spPr>
          <a:xfrm>
            <a:off x="478710" y="159024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포털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리뷰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292788-E8F5-0BC2-7EB9-8C8AC180A3BF}"/>
              </a:ext>
            </a:extLst>
          </p:cNvPr>
          <p:cNvGrpSpPr/>
          <p:nvPr/>
        </p:nvGrpSpPr>
        <p:grpSpPr>
          <a:xfrm rot="5400000">
            <a:off x="-806092" y="4140855"/>
            <a:ext cx="3039993" cy="86857"/>
            <a:chOff x="178420" y="1237785"/>
            <a:chExt cx="3039993" cy="868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7B0009B-BB66-BB17-A407-A884BF93C78D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0FFDE70-F266-E648-138E-05184039272A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9569FF9A-3136-651F-28B4-D7022475C216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70" name="직선 연결선 319">
                    <a:extLst>
                      <a:ext uri="{FF2B5EF4-FFF2-40B4-BE49-F238E27FC236}">
                        <a16:creationId xmlns:a16="http://schemas.microsoft.com/office/drawing/2014/main" id="{A3F8907A-464B-7B5B-DCBC-796570DCC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320">
                    <a:extLst>
                      <a:ext uri="{FF2B5EF4-FFF2-40B4-BE49-F238E27FC236}">
                        <a16:creationId xmlns:a16="http://schemas.microsoft.com/office/drawing/2014/main" id="{43F275DD-547F-B38E-6F2A-6B66B4F78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5B4F92C2-FC97-E764-E2D1-6D77E0FEDA75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8" name="직선 연결선 317">
                    <a:extLst>
                      <a:ext uri="{FF2B5EF4-FFF2-40B4-BE49-F238E27FC236}">
                        <a16:creationId xmlns:a16="http://schemas.microsoft.com/office/drawing/2014/main" id="{5C954533-7E56-ABD8-63D7-8B44BDED6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318">
                    <a:extLst>
                      <a:ext uri="{FF2B5EF4-FFF2-40B4-BE49-F238E27FC236}">
                        <a16:creationId xmlns:a16="http://schemas.microsoft.com/office/drawing/2014/main" id="{5ED70875-D3BF-96BF-81A0-D444939E5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009D6B4-2BE4-CD97-EC5E-4EE9287E22F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6" name="직선 연결선 315">
                    <a:extLst>
                      <a:ext uri="{FF2B5EF4-FFF2-40B4-BE49-F238E27FC236}">
                        <a16:creationId xmlns:a16="http://schemas.microsoft.com/office/drawing/2014/main" id="{07065C49-71E1-E7FD-08B0-268055A5B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316">
                    <a:extLst>
                      <a:ext uri="{FF2B5EF4-FFF2-40B4-BE49-F238E27FC236}">
                        <a16:creationId xmlns:a16="http://schemas.microsoft.com/office/drawing/2014/main" id="{4C64EF98-D108-881F-D918-25E91F1C7B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E32BBD56-FBEF-4409-8D73-7E179C357B53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4" name="직선 연결선 313">
                    <a:extLst>
                      <a:ext uri="{FF2B5EF4-FFF2-40B4-BE49-F238E27FC236}">
                        <a16:creationId xmlns:a16="http://schemas.microsoft.com/office/drawing/2014/main" id="{44201343-D84C-F9D8-2BCF-72064C762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314">
                    <a:extLst>
                      <a:ext uri="{FF2B5EF4-FFF2-40B4-BE49-F238E27FC236}">
                        <a16:creationId xmlns:a16="http://schemas.microsoft.com/office/drawing/2014/main" id="{5E143939-E35E-D32D-9306-666BDBCAEB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0FD9EA9-3DE4-7543-8558-576A415E8777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4A84B90-D48E-C091-C6E2-EF0AC2951AFD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8" name="직선 연결선 307">
                    <a:extLst>
                      <a:ext uri="{FF2B5EF4-FFF2-40B4-BE49-F238E27FC236}">
                        <a16:creationId xmlns:a16="http://schemas.microsoft.com/office/drawing/2014/main" id="{DD9B0C44-78E8-66E9-3641-619F6493C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308">
                    <a:extLst>
                      <a:ext uri="{FF2B5EF4-FFF2-40B4-BE49-F238E27FC236}">
                        <a16:creationId xmlns:a16="http://schemas.microsoft.com/office/drawing/2014/main" id="{95C4AD53-632D-6D17-7C7B-4C3391727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29E1D82B-0FC1-77DC-2C15-694D98F575C8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6" name="직선 연결선 305">
                    <a:extLst>
                      <a:ext uri="{FF2B5EF4-FFF2-40B4-BE49-F238E27FC236}">
                        <a16:creationId xmlns:a16="http://schemas.microsoft.com/office/drawing/2014/main" id="{2EE949EC-2CC1-D982-2726-CF1E87E537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306">
                    <a:extLst>
                      <a:ext uri="{FF2B5EF4-FFF2-40B4-BE49-F238E27FC236}">
                        <a16:creationId xmlns:a16="http://schemas.microsoft.com/office/drawing/2014/main" id="{3F7183CB-43E4-35D0-9B82-FADF5B78C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39C3224-8B6C-4A52-CC3A-C4E9D4FEA1F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4" name="직선 연결선 303">
                    <a:extLst>
                      <a:ext uri="{FF2B5EF4-FFF2-40B4-BE49-F238E27FC236}">
                        <a16:creationId xmlns:a16="http://schemas.microsoft.com/office/drawing/2014/main" id="{CA50A994-2A2A-A32F-5027-D925F4D24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304">
                    <a:extLst>
                      <a:ext uri="{FF2B5EF4-FFF2-40B4-BE49-F238E27FC236}">
                        <a16:creationId xmlns:a16="http://schemas.microsoft.com/office/drawing/2014/main" id="{4CF8D044-367C-B074-4808-6832CB8DC6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E958E05-CCEF-D6EE-83B9-C1646A05C900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2" name="직선 연결선 301">
                    <a:extLst>
                      <a:ext uri="{FF2B5EF4-FFF2-40B4-BE49-F238E27FC236}">
                        <a16:creationId xmlns:a16="http://schemas.microsoft.com/office/drawing/2014/main" id="{848FBF65-6BAD-95F7-434D-7D8121F40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302">
                    <a:extLst>
                      <a:ext uri="{FF2B5EF4-FFF2-40B4-BE49-F238E27FC236}">
                        <a16:creationId xmlns:a16="http://schemas.microsoft.com/office/drawing/2014/main" id="{A04B888C-1B11-CC7D-3A7A-84A4481E2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513B509-A9DF-D50D-102B-5128F825B3C8}"/>
                </a:ext>
              </a:extLst>
            </p:cNvPr>
            <p:cNvGrpSpPr/>
            <p:nvPr/>
          </p:nvGrpSpPr>
          <p:grpSpPr>
            <a:xfrm>
              <a:off x="1568132" y="1237785"/>
              <a:ext cx="1650281" cy="86857"/>
              <a:chOff x="178420" y="1237785"/>
              <a:chExt cx="1650281" cy="868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DD7AE50-9533-F243-6400-0EC0FD5C7DB8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EF74916-EF2C-FA40-189C-3B4E14F821C8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4" name="직선 연결선 293">
                    <a:extLst>
                      <a:ext uri="{FF2B5EF4-FFF2-40B4-BE49-F238E27FC236}">
                        <a16:creationId xmlns:a16="http://schemas.microsoft.com/office/drawing/2014/main" id="{73B672D6-2EFC-6E97-F79D-1236CF58B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294">
                    <a:extLst>
                      <a:ext uri="{FF2B5EF4-FFF2-40B4-BE49-F238E27FC236}">
                        <a16:creationId xmlns:a16="http://schemas.microsoft.com/office/drawing/2014/main" id="{013A753B-9B59-7DBF-FC67-C75059AF15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141C3A32-955A-2779-D00E-8600940E0A8A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2" name="직선 연결선 291">
                    <a:extLst>
                      <a:ext uri="{FF2B5EF4-FFF2-40B4-BE49-F238E27FC236}">
                        <a16:creationId xmlns:a16="http://schemas.microsoft.com/office/drawing/2014/main" id="{1D5EDDA3-EA26-A4E6-350C-8E53D65DF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292">
                    <a:extLst>
                      <a:ext uri="{FF2B5EF4-FFF2-40B4-BE49-F238E27FC236}">
                        <a16:creationId xmlns:a16="http://schemas.microsoft.com/office/drawing/2014/main" id="{49F83151-6D7F-5E8E-02C2-ED9870B8B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E74BE517-5306-981E-56C7-DA385F5F530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0" name="직선 연결선 289">
                    <a:extLst>
                      <a:ext uri="{FF2B5EF4-FFF2-40B4-BE49-F238E27FC236}">
                        <a16:creationId xmlns:a16="http://schemas.microsoft.com/office/drawing/2014/main" id="{9D99BD77-399A-7DC4-9B69-582A1EAF82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290">
                    <a:extLst>
                      <a:ext uri="{FF2B5EF4-FFF2-40B4-BE49-F238E27FC236}">
                        <a16:creationId xmlns:a16="http://schemas.microsoft.com/office/drawing/2014/main" id="{FFA3191C-D1A6-6FE9-66D5-10827453C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B9EDA8-2B75-F459-1E8F-E676E487BE4A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8" name="직선 연결선 287">
                    <a:extLst>
                      <a:ext uri="{FF2B5EF4-FFF2-40B4-BE49-F238E27FC236}">
                        <a16:creationId xmlns:a16="http://schemas.microsoft.com/office/drawing/2014/main" id="{668C1E8A-762A-799C-AF01-5D949791E1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288">
                    <a:extLst>
                      <a:ext uri="{FF2B5EF4-FFF2-40B4-BE49-F238E27FC236}">
                        <a16:creationId xmlns:a16="http://schemas.microsoft.com/office/drawing/2014/main" id="{657E95FF-9E98-60BA-F9DF-B3EB53A7C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C58540F-21EA-B61B-B9D2-54E758A44FCE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955425" cy="86857"/>
                <a:chOff x="178420" y="1237785"/>
                <a:chExt cx="955425" cy="8685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B784174-7F6A-A04E-78CB-0A7B302FF0C8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2" name="직선 연결선 281">
                    <a:extLst>
                      <a:ext uri="{FF2B5EF4-FFF2-40B4-BE49-F238E27FC236}">
                        <a16:creationId xmlns:a16="http://schemas.microsoft.com/office/drawing/2014/main" id="{0B4051E3-718E-BA3D-4E59-D351848F4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282">
                    <a:extLst>
                      <a:ext uri="{FF2B5EF4-FFF2-40B4-BE49-F238E27FC236}">
                        <a16:creationId xmlns:a16="http://schemas.microsoft.com/office/drawing/2014/main" id="{2F388B7D-247C-EEEF-DB9F-428B69C10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AEDA49D8-8B4A-650B-3B7F-B02FE1188109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0" name="직선 연결선 279">
                    <a:extLst>
                      <a:ext uri="{FF2B5EF4-FFF2-40B4-BE49-F238E27FC236}">
                        <a16:creationId xmlns:a16="http://schemas.microsoft.com/office/drawing/2014/main" id="{18158DE3-DFC2-57F2-CB55-3335728E3B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280">
                    <a:extLst>
                      <a:ext uri="{FF2B5EF4-FFF2-40B4-BE49-F238E27FC236}">
                        <a16:creationId xmlns:a16="http://schemas.microsoft.com/office/drawing/2014/main" id="{F5190B9A-7874-ECEF-5B3A-78B7B3391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13BD607-5A8E-7212-8DAF-4EFE83F183F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28" name="직선 연결선 277">
                    <a:extLst>
                      <a:ext uri="{FF2B5EF4-FFF2-40B4-BE49-F238E27FC236}">
                        <a16:creationId xmlns:a16="http://schemas.microsoft.com/office/drawing/2014/main" id="{843133A7-1B4C-6632-D388-2AE1B5312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78">
                    <a:extLst>
                      <a:ext uri="{FF2B5EF4-FFF2-40B4-BE49-F238E27FC236}">
                        <a16:creationId xmlns:a16="http://schemas.microsoft.com/office/drawing/2014/main" id="{F57F85D9-FACE-429A-9A12-9ABB3E9E8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E70DE76E-BB8D-D291-F6B4-DB88756AF660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434283" cy="86857"/>
                  <a:chOff x="178420" y="1237785"/>
                  <a:chExt cx="434283" cy="86857"/>
                </a:xfrm>
              </p:grpSpPr>
              <p:cxnSp>
                <p:nvCxnSpPr>
                  <p:cNvPr id="23" name="직선 연결선 275">
                    <a:extLst>
                      <a:ext uri="{FF2B5EF4-FFF2-40B4-BE49-F238E27FC236}">
                        <a16:creationId xmlns:a16="http://schemas.microsoft.com/office/drawing/2014/main" id="{AB9F6214-B6C5-B839-C02F-9A98E088F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76">
                    <a:extLst>
                      <a:ext uri="{FF2B5EF4-FFF2-40B4-BE49-F238E27FC236}">
                        <a16:creationId xmlns:a16="http://schemas.microsoft.com/office/drawing/2014/main" id="{BCBD9536-1919-29A5-AD67-06403A7724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437">
                    <a:extLst>
                      <a:ext uri="{FF2B5EF4-FFF2-40B4-BE49-F238E27FC236}">
                        <a16:creationId xmlns:a16="http://schemas.microsoft.com/office/drawing/2014/main" id="{FE84B57A-8608-B8BE-EA06-1EE7FC642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133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438">
                    <a:extLst>
                      <a:ext uri="{FF2B5EF4-FFF2-40B4-BE49-F238E27FC236}">
                        <a16:creationId xmlns:a16="http://schemas.microsoft.com/office/drawing/2014/main" id="{9C4A66E8-0315-C427-6153-3B27DC3238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43899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439">
                    <a:extLst>
                      <a:ext uri="{FF2B5EF4-FFF2-40B4-BE49-F238E27FC236}">
                        <a16:creationId xmlns:a16="http://schemas.microsoft.com/office/drawing/2014/main" id="{D40C2341-BC96-6657-5E9C-F15C938C6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846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0C9F5CB-7C7F-1B7E-90D2-AA10B2C82744}"/>
              </a:ext>
            </a:extLst>
          </p:cNvPr>
          <p:cNvSpPr txBox="1"/>
          <p:nvPr/>
        </p:nvSpPr>
        <p:spPr>
          <a:xfrm>
            <a:off x="4782860" y="2511807"/>
            <a:ext cx="2921293" cy="279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리뷰내용의 다른 방향성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점수는 높으나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내용은 부정적 내용일 경우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평가의 신뢰도 영향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C12FC-D56C-4AE6-2524-D7314CD19F49}"/>
              </a:ext>
            </a:extLst>
          </p:cNvPr>
          <p:cNvSpPr txBox="1"/>
          <p:nvPr/>
        </p:nvSpPr>
        <p:spPr>
          <a:xfrm>
            <a:off x="8404174" y="2511807"/>
            <a:ext cx="3268760" cy="2815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티켓 판매 매출을 반영한 순위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영화순위와 차이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신뢰도 높은 </a:t>
            </a:r>
            <a:r>
              <a:rPr lang="en-US" altLang="ko-KR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A16E859-495D-08B9-6991-32F87DBED335}"/>
              </a:ext>
            </a:extLst>
          </p:cNvPr>
          <p:cNvGrpSpPr/>
          <p:nvPr/>
        </p:nvGrpSpPr>
        <p:grpSpPr>
          <a:xfrm rot="5400000">
            <a:off x="3440238" y="3793432"/>
            <a:ext cx="2345140" cy="86857"/>
            <a:chOff x="178420" y="1237785"/>
            <a:chExt cx="2345140" cy="8685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BB00E5B-1985-9DCD-CF99-ED5A6518A4F3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698E36E-EAD0-24D6-1AE9-D6D42EDC69C0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EB506348-093F-8BF2-9D4A-F26A2F54AAAB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9" name="직선 연결선 380">
                    <a:extLst>
                      <a:ext uri="{FF2B5EF4-FFF2-40B4-BE49-F238E27FC236}">
                        <a16:creationId xmlns:a16="http://schemas.microsoft.com/office/drawing/2014/main" id="{F5C38B92-25EE-1125-AFF1-B42535A724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381">
                    <a:extLst>
                      <a:ext uri="{FF2B5EF4-FFF2-40B4-BE49-F238E27FC236}">
                        <a16:creationId xmlns:a16="http://schemas.microsoft.com/office/drawing/2014/main" id="{12751241-474A-2D44-0D48-BD2353A687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91962613-816E-4A8C-8207-BD240361697C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7" name="직선 연결선 378">
                    <a:extLst>
                      <a:ext uri="{FF2B5EF4-FFF2-40B4-BE49-F238E27FC236}">
                        <a16:creationId xmlns:a16="http://schemas.microsoft.com/office/drawing/2014/main" id="{3E6F2019-5415-28F9-57BB-87179A0229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379">
                    <a:extLst>
                      <a:ext uri="{FF2B5EF4-FFF2-40B4-BE49-F238E27FC236}">
                        <a16:creationId xmlns:a16="http://schemas.microsoft.com/office/drawing/2014/main" id="{8305155F-7F1C-24ED-B2CF-59054F8D0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ED78F1C-4AF6-F256-6038-C63D90BEDDBC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5" name="직선 연결선 376">
                    <a:extLst>
                      <a:ext uri="{FF2B5EF4-FFF2-40B4-BE49-F238E27FC236}">
                        <a16:creationId xmlns:a16="http://schemas.microsoft.com/office/drawing/2014/main" id="{2E9AB775-658C-DADB-5ED1-E47DF63FE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377">
                    <a:extLst>
                      <a:ext uri="{FF2B5EF4-FFF2-40B4-BE49-F238E27FC236}">
                        <a16:creationId xmlns:a16="http://schemas.microsoft.com/office/drawing/2014/main" id="{FA87A037-879A-C1D7-DC64-DDE67B1C3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E831045D-2E3B-04AB-A345-9FB08CF6EEC9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3" name="직선 연결선 374">
                    <a:extLst>
                      <a:ext uri="{FF2B5EF4-FFF2-40B4-BE49-F238E27FC236}">
                        <a16:creationId xmlns:a16="http://schemas.microsoft.com/office/drawing/2014/main" id="{9E1B5415-95B0-F504-E4FE-D0C483040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375">
                    <a:extLst>
                      <a:ext uri="{FF2B5EF4-FFF2-40B4-BE49-F238E27FC236}">
                        <a16:creationId xmlns:a16="http://schemas.microsoft.com/office/drawing/2014/main" id="{FA0C3396-0B06-BEC7-F74A-E3F06A288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8CACF9E-CD41-3803-D142-B0A30E0CD805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FD8F3A45-A017-1C51-0799-F165E5E9533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7" name="직선 연결선 368">
                    <a:extLst>
                      <a:ext uri="{FF2B5EF4-FFF2-40B4-BE49-F238E27FC236}">
                        <a16:creationId xmlns:a16="http://schemas.microsoft.com/office/drawing/2014/main" id="{876401AD-EE3B-22DD-5C49-3DC594E68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369">
                    <a:extLst>
                      <a:ext uri="{FF2B5EF4-FFF2-40B4-BE49-F238E27FC236}">
                        <a16:creationId xmlns:a16="http://schemas.microsoft.com/office/drawing/2014/main" id="{6166B919-FABC-A42A-CADE-95F6F0A816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1AC3F0EF-51B4-1E69-63CE-218B33E7C4E3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5" name="직선 연결선 366">
                    <a:extLst>
                      <a:ext uri="{FF2B5EF4-FFF2-40B4-BE49-F238E27FC236}">
                        <a16:creationId xmlns:a16="http://schemas.microsoft.com/office/drawing/2014/main" id="{F080C500-5E19-E7D8-DC62-9164226B9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직선 연결선 367">
                    <a:extLst>
                      <a:ext uri="{FF2B5EF4-FFF2-40B4-BE49-F238E27FC236}">
                        <a16:creationId xmlns:a16="http://schemas.microsoft.com/office/drawing/2014/main" id="{02055173-4084-6447-3C41-BEE4DBBEA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A146A425-18A9-D503-436A-34B29265ADE6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3" name="직선 연결선 364">
                    <a:extLst>
                      <a:ext uri="{FF2B5EF4-FFF2-40B4-BE49-F238E27FC236}">
                        <a16:creationId xmlns:a16="http://schemas.microsoft.com/office/drawing/2014/main" id="{A47D4AB5-B6B7-4306-AB10-4D02010FF9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365">
                    <a:extLst>
                      <a:ext uri="{FF2B5EF4-FFF2-40B4-BE49-F238E27FC236}">
                        <a16:creationId xmlns:a16="http://schemas.microsoft.com/office/drawing/2014/main" id="{7B8E16E8-88EC-035D-018E-AF59C7CCE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FB734476-739C-E694-9D8C-D4B69A8967B6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1" name="직선 연결선 362">
                    <a:extLst>
                      <a:ext uri="{FF2B5EF4-FFF2-40B4-BE49-F238E27FC236}">
                        <a16:creationId xmlns:a16="http://schemas.microsoft.com/office/drawing/2014/main" id="{1C080AC9-A094-9E91-9C1A-C490E25A6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363">
                    <a:extLst>
                      <a:ext uri="{FF2B5EF4-FFF2-40B4-BE49-F238E27FC236}">
                        <a16:creationId xmlns:a16="http://schemas.microsoft.com/office/drawing/2014/main" id="{459BD484-EB1D-7C7C-8EDA-DD9D0DF0FC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03DDF05-C72C-BC35-1D5E-64678DFBEC5F}"/>
                </a:ext>
              </a:extLst>
            </p:cNvPr>
            <p:cNvGrpSpPr/>
            <p:nvPr/>
          </p:nvGrpSpPr>
          <p:grpSpPr>
            <a:xfrm>
              <a:off x="1568132" y="1237785"/>
              <a:ext cx="955428" cy="86857"/>
              <a:chOff x="178420" y="1237785"/>
              <a:chExt cx="955428" cy="86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31EC720-8B08-980D-B35E-1EE4D32C22F7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D4D41D31-1D27-81B7-FD6F-03121C85A55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93" name="직선 연결선 354">
                    <a:extLst>
                      <a:ext uri="{FF2B5EF4-FFF2-40B4-BE49-F238E27FC236}">
                        <a16:creationId xmlns:a16="http://schemas.microsoft.com/office/drawing/2014/main" id="{4F95C255-3A1A-0914-25C3-182A51C5A6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355">
                    <a:extLst>
                      <a:ext uri="{FF2B5EF4-FFF2-40B4-BE49-F238E27FC236}">
                        <a16:creationId xmlns:a16="http://schemas.microsoft.com/office/drawing/2014/main" id="{1D148A72-D58F-979D-96F9-E4FF37B6C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BE44C56-1E05-CAD8-38D7-F9479480FCC9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91" name="직선 연결선 352">
                    <a:extLst>
                      <a:ext uri="{FF2B5EF4-FFF2-40B4-BE49-F238E27FC236}">
                        <a16:creationId xmlns:a16="http://schemas.microsoft.com/office/drawing/2014/main" id="{68F9D44E-DEC4-B44C-B31A-2108E25BEA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353">
                    <a:extLst>
                      <a:ext uri="{FF2B5EF4-FFF2-40B4-BE49-F238E27FC236}">
                        <a16:creationId xmlns:a16="http://schemas.microsoft.com/office/drawing/2014/main" id="{A83AF2F7-3848-09F6-0314-96A1A24BB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B6801C3-82EC-D9A2-7DCC-DB05EF4E709D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9" name="직선 연결선 350">
                    <a:extLst>
                      <a:ext uri="{FF2B5EF4-FFF2-40B4-BE49-F238E27FC236}">
                        <a16:creationId xmlns:a16="http://schemas.microsoft.com/office/drawing/2014/main" id="{FEFF1131-CF22-D85F-B7D9-B74D4324A8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351">
                    <a:extLst>
                      <a:ext uri="{FF2B5EF4-FFF2-40B4-BE49-F238E27FC236}">
                        <a16:creationId xmlns:a16="http://schemas.microsoft.com/office/drawing/2014/main" id="{0E8EEBF5-B5A8-19C0-9A93-EAEAE36A0B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0467327E-8270-D471-023B-468E650AC19E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7" name="직선 연결선 348">
                    <a:extLst>
                      <a:ext uri="{FF2B5EF4-FFF2-40B4-BE49-F238E27FC236}">
                        <a16:creationId xmlns:a16="http://schemas.microsoft.com/office/drawing/2014/main" id="{3B26D07C-F7C1-0BB5-8595-F9600A8FF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349">
                    <a:extLst>
                      <a:ext uri="{FF2B5EF4-FFF2-40B4-BE49-F238E27FC236}">
                        <a16:creationId xmlns:a16="http://schemas.microsoft.com/office/drawing/2014/main" id="{963DB59F-0E96-93F2-EFFE-F794FFE23C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638EAB1-988D-11C7-F977-DB68C193E0A4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260572" cy="86857"/>
                <a:chOff x="178420" y="1237785"/>
                <a:chExt cx="260572" cy="86857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E15F0D0E-10B0-2905-0321-216AAE0A7FA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1" name="직선 연결선 342">
                    <a:extLst>
                      <a:ext uri="{FF2B5EF4-FFF2-40B4-BE49-F238E27FC236}">
                        <a16:creationId xmlns:a16="http://schemas.microsoft.com/office/drawing/2014/main" id="{32240432-7D1B-D61C-5236-665C2213F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343">
                    <a:extLst>
                      <a:ext uri="{FF2B5EF4-FFF2-40B4-BE49-F238E27FC236}">
                        <a16:creationId xmlns:a16="http://schemas.microsoft.com/office/drawing/2014/main" id="{739855ED-D5DC-D57E-1157-A814C1AA3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직선 연결선 340">
                  <a:extLst>
                    <a:ext uri="{FF2B5EF4-FFF2-40B4-BE49-F238E27FC236}">
                      <a16:creationId xmlns:a16="http://schemas.microsoft.com/office/drawing/2014/main" id="{7E5C6A11-D9BC-D542-21C7-012032618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35" y="1237785"/>
                  <a:ext cx="86857" cy="86857"/>
                </a:xfrm>
                <a:prstGeom prst="line">
                  <a:avLst/>
                </a:prstGeom>
                <a:ln w="12700">
                  <a:solidFill>
                    <a:srgbClr val="5F2D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14BB253-7297-56F1-9DE7-57638133D8A4}"/>
              </a:ext>
            </a:extLst>
          </p:cNvPr>
          <p:cNvGrpSpPr/>
          <p:nvPr/>
        </p:nvGrpSpPr>
        <p:grpSpPr>
          <a:xfrm rot="5400000">
            <a:off x="7059738" y="3793433"/>
            <a:ext cx="2345140" cy="86857"/>
            <a:chOff x="178420" y="1237785"/>
            <a:chExt cx="2345140" cy="868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C89CECEB-61C6-AE54-3BD1-FC9F6800EFEA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991CE7F-C138-C7B1-2F74-3532F1EBD943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DE45D568-CD09-10E3-6567-F25FC9FAE94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6" name="직선 연결선 435">
                    <a:extLst>
                      <a:ext uri="{FF2B5EF4-FFF2-40B4-BE49-F238E27FC236}">
                        <a16:creationId xmlns:a16="http://schemas.microsoft.com/office/drawing/2014/main" id="{33EDA070-A06B-27A4-BB5B-906103A49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436">
                    <a:extLst>
                      <a:ext uri="{FF2B5EF4-FFF2-40B4-BE49-F238E27FC236}">
                        <a16:creationId xmlns:a16="http://schemas.microsoft.com/office/drawing/2014/main" id="{0AD43B94-2FAE-39F0-3F4D-35892A90E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CCFE38E0-DD41-3167-9E5B-ED0E99C861DF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4" name="직선 연결선 433">
                    <a:extLst>
                      <a:ext uri="{FF2B5EF4-FFF2-40B4-BE49-F238E27FC236}">
                        <a16:creationId xmlns:a16="http://schemas.microsoft.com/office/drawing/2014/main" id="{76365252-81BC-6500-AE5A-8040F5C9B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직선 연결선 434">
                    <a:extLst>
                      <a:ext uri="{FF2B5EF4-FFF2-40B4-BE49-F238E27FC236}">
                        <a16:creationId xmlns:a16="http://schemas.microsoft.com/office/drawing/2014/main" id="{259268E5-D0AD-EACA-F92B-CC93B5218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ED8A66B4-F156-3806-A64B-0579CEF2360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2" name="직선 연결선 431">
                    <a:extLst>
                      <a:ext uri="{FF2B5EF4-FFF2-40B4-BE49-F238E27FC236}">
                        <a16:creationId xmlns:a16="http://schemas.microsoft.com/office/drawing/2014/main" id="{39797EF0-285E-91CA-B498-66125810E3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432">
                    <a:extLst>
                      <a:ext uri="{FF2B5EF4-FFF2-40B4-BE49-F238E27FC236}">
                        <a16:creationId xmlns:a16="http://schemas.microsoft.com/office/drawing/2014/main" id="{CA5521D1-B8E5-5490-2940-C0283EC709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3D5AD018-EB9B-299E-62C8-ADE2798E523A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0" name="직선 연결선 429">
                    <a:extLst>
                      <a:ext uri="{FF2B5EF4-FFF2-40B4-BE49-F238E27FC236}">
                        <a16:creationId xmlns:a16="http://schemas.microsoft.com/office/drawing/2014/main" id="{9A213599-3230-7300-ABDC-25B2F73960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430">
                    <a:extLst>
                      <a:ext uri="{FF2B5EF4-FFF2-40B4-BE49-F238E27FC236}">
                        <a16:creationId xmlns:a16="http://schemas.microsoft.com/office/drawing/2014/main" id="{8D3E8366-E734-8CCD-E594-A7FC2B7E6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84B4D4B2-F31D-2015-3C3B-3A71E530CD2A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A6A435B7-F45D-10D7-143F-E0ABB287B203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4" name="직선 연결선 423">
                    <a:extLst>
                      <a:ext uri="{FF2B5EF4-FFF2-40B4-BE49-F238E27FC236}">
                        <a16:creationId xmlns:a16="http://schemas.microsoft.com/office/drawing/2014/main" id="{E11EEE75-7F23-ED33-C3D7-248C3F295A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424">
                    <a:extLst>
                      <a:ext uri="{FF2B5EF4-FFF2-40B4-BE49-F238E27FC236}">
                        <a16:creationId xmlns:a16="http://schemas.microsoft.com/office/drawing/2014/main" id="{B77780B4-61FA-219F-57AC-92E470E53D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ED65964-BE52-526E-C1EB-9B481055470D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2" name="직선 연결선 421">
                    <a:extLst>
                      <a:ext uri="{FF2B5EF4-FFF2-40B4-BE49-F238E27FC236}">
                        <a16:creationId xmlns:a16="http://schemas.microsoft.com/office/drawing/2014/main" id="{D3857839-33A0-D6CB-8DA5-AF692BA377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422">
                    <a:extLst>
                      <a:ext uri="{FF2B5EF4-FFF2-40B4-BE49-F238E27FC236}">
                        <a16:creationId xmlns:a16="http://schemas.microsoft.com/office/drawing/2014/main" id="{9F7F2887-4E92-F1B3-6C4E-587228A789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3BE59DE6-093A-1C52-2026-BF9752D81D8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0" name="직선 연결선 419">
                    <a:extLst>
                      <a:ext uri="{FF2B5EF4-FFF2-40B4-BE49-F238E27FC236}">
                        <a16:creationId xmlns:a16="http://schemas.microsoft.com/office/drawing/2014/main" id="{C9964F44-60A0-A14A-A0AD-532D605B2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 420">
                    <a:extLst>
                      <a:ext uri="{FF2B5EF4-FFF2-40B4-BE49-F238E27FC236}">
                        <a16:creationId xmlns:a16="http://schemas.microsoft.com/office/drawing/2014/main" id="{7764E96A-6B10-BA3C-2AC1-6C153E907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그룹 146">
                  <a:extLst>
                    <a:ext uri="{FF2B5EF4-FFF2-40B4-BE49-F238E27FC236}">
                      <a16:creationId xmlns:a16="http://schemas.microsoft.com/office/drawing/2014/main" id="{DF24EAFA-EF97-0C4F-3C6C-2EEEA7B5953D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48" name="직선 연결선 417">
                    <a:extLst>
                      <a:ext uri="{FF2B5EF4-FFF2-40B4-BE49-F238E27FC236}">
                        <a16:creationId xmlns:a16="http://schemas.microsoft.com/office/drawing/2014/main" id="{7EB0976B-B5CF-A0E6-3872-D8F7EBF57F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418">
                    <a:extLst>
                      <a:ext uri="{FF2B5EF4-FFF2-40B4-BE49-F238E27FC236}">
                        <a16:creationId xmlns:a16="http://schemas.microsoft.com/office/drawing/2014/main" id="{15149DB0-3963-4A72-A6B7-5DC7E19E2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175B666-A257-20F9-E4C5-E5D8BC946A6B}"/>
                </a:ext>
              </a:extLst>
            </p:cNvPr>
            <p:cNvGrpSpPr/>
            <p:nvPr/>
          </p:nvGrpSpPr>
          <p:grpSpPr>
            <a:xfrm>
              <a:off x="1568132" y="1237785"/>
              <a:ext cx="955428" cy="86857"/>
              <a:chOff x="178420" y="1237785"/>
              <a:chExt cx="955428" cy="86857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9E618394-2067-2373-67A3-C7F4E8A3F0F9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4D476C2-2FE6-EEF5-DCC7-3819C6CF3434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40" name="직선 연결선 409">
                    <a:extLst>
                      <a:ext uri="{FF2B5EF4-FFF2-40B4-BE49-F238E27FC236}">
                        <a16:creationId xmlns:a16="http://schemas.microsoft.com/office/drawing/2014/main" id="{8D9B8A00-9687-9C02-AB93-F32D6EAA6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410">
                    <a:extLst>
                      <a:ext uri="{FF2B5EF4-FFF2-40B4-BE49-F238E27FC236}">
                        <a16:creationId xmlns:a16="http://schemas.microsoft.com/office/drawing/2014/main" id="{7861107F-F25F-CCF0-6964-B8E025E79B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33F86C7F-8ACB-62F6-079E-0A25AB67144E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8" name="직선 연결선 407">
                    <a:extLst>
                      <a:ext uri="{FF2B5EF4-FFF2-40B4-BE49-F238E27FC236}">
                        <a16:creationId xmlns:a16="http://schemas.microsoft.com/office/drawing/2014/main" id="{7079D4AE-A725-4360-FA94-43F963EC2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408">
                    <a:extLst>
                      <a:ext uri="{FF2B5EF4-FFF2-40B4-BE49-F238E27FC236}">
                        <a16:creationId xmlns:a16="http://schemas.microsoft.com/office/drawing/2014/main" id="{5E19172E-8DB7-2E0F-FA23-C20AC8E6E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2E3CA0A-6EF2-3521-B07C-BB13FDB846E1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6" name="직선 연결선 405">
                    <a:extLst>
                      <a:ext uri="{FF2B5EF4-FFF2-40B4-BE49-F238E27FC236}">
                        <a16:creationId xmlns:a16="http://schemas.microsoft.com/office/drawing/2014/main" id="{571CFDA3-5A52-85AF-C948-877F9A00F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406">
                    <a:extLst>
                      <a:ext uri="{FF2B5EF4-FFF2-40B4-BE49-F238E27FC236}">
                        <a16:creationId xmlns:a16="http://schemas.microsoft.com/office/drawing/2014/main" id="{4CBF8917-20BD-E4AC-BDC8-06D0CBFF1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CF75EBC3-A953-C61C-228F-6590A8E6C6E6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4" name="직선 연결선 403">
                    <a:extLst>
                      <a:ext uri="{FF2B5EF4-FFF2-40B4-BE49-F238E27FC236}">
                        <a16:creationId xmlns:a16="http://schemas.microsoft.com/office/drawing/2014/main" id="{8233CAB6-99F8-0A93-D394-4BA4B7F21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404">
                    <a:extLst>
                      <a:ext uri="{FF2B5EF4-FFF2-40B4-BE49-F238E27FC236}">
                        <a16:creationId xmlns:a16="http://schemas.microsoft.com/office/drawing/2014/main" id="{4F097C98-E170-51AE-292F-FDCC4B4200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A1A1230-BE10-7AD3-1A85-3CCEB78635E2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260572" cy="86857"/>
                <a:chOff x="178420" y="1237785"/>
                <a:chExt cx="260572" cy="86857"/>
              </a:xfrm>
            </p:grpSpPr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F13BD5A3-1D02-A239-5B58-86974E22D79D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28" name="직선 연결선 397">
                    <a:extLst>
                      <a:ext uri="{FF2B5EF4-FFF2-40B4-BE49-F238E27FC236}">
                        <a16:creationId xmlns:a16="http://schemas.microsoft.com/office/drawing/2014/main" id="{10A87CD2-6A35-8009-504E-A2C02B45A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398">
                    <a:extLst>
                      <a:ext uri="{FF2B5EF4-FFF2-40B4-BE49-F238E27FC236}">
                        <a16:creationId xmlns:a16="http://schemas.microsoft.com/office/drawing/2014/main" id="{7ACC2E67-436A-4863-D94E-97BCC6F0E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7" name="직선 연결선 395">
                  <a:extLst>
                    <a:ext uri="{FF2B5EF4-FFF2-40B4-BE49-F238E27FC236}">
                      <a16:creationId xmlns:a16="http://schemas.microsoft.com/office/drawing/2014/main" id="{4BBCB417-ED95-374B-1403-4388E9D1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35" y="1237785"/>
                  <a:ext cx="86857" cy="86857"/>
                </a:xfrm>
                <a:prstGeom prst="line">
                  <a:avLst/>
                </a:prstGeom>
                <a:ln w="12700">
                  <a:solidFill>
                    <a:srgbClr val="5F2D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D926B53-B867-18E2-9406-B5777BEB8915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1.2 </a:t>
            </a:r>
            <a:r>
              <a:rPr lang="ko-KR" altLang="en-US" dirty="0"/>
              <a:t>개발목적</a:t>
            </a:r>
            <a:endParaRPr lang="x-none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68606D-7CC5-E866-8558-718878D40CC8}"/>
              </a:ext>
            </a:extLst>
          </p:cNvPr>
          <p:cNvSpPr/>
          <p:nvPr/>
        </p:nvSpPr>
        <p:spPr>
          <a:xfrm rot="10800000" flipV="1">
            <a:off x="5570473" y="2465979"/>
            <a:ext cx="1457751" cy="370016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214">
            <a:extLst>
              <a:ext uri="{FF2B5EF4-FFF2-40B4-BE49-F238E27FC236}">
                <a16:creationId xmlns:a16="http://schemas.microsoft.com/office/drawing/2014/main" id="{B05F4CED-6D0E-B2C0-36D5-6FA3C8C0DD04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7028224" y="2650987"/>
            <a:ext cx="1643626" cy="977493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58CB8-583B-5BA8-DF32-CE14DD073AD0}"/>
              </a:ext>
            </a:extLst>
          </p:cNvPr>
          <p:cNvSpPr/>
          <p:nvPr/>
        </p:nvSpPr>
        <p:spPr>
          <a:xfrm rot="10800000">
            <a:off x="5570473" y="4434649"/>
            <a:ext cx="1457751" cy="369401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35">
            <a:extLst>
              <a:ext uri="{FF2B5EF4-FFF2-40B4-BE49-F238E27FC236}">
                <a16:creationId xmlns:a16="http://schemas.microsoft.com/office/drawing/2014/main" id="{80C80BD9-CE2E-9719-2DBB-5BFD070CBBA8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7028224" y="3637385"/>
            <a:ext cx="1643626" cy="981964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5F87C7FC-74DC-5EA1-75DE-F45B7C3252F8}"/>
              </a:ext>
            </a:extLst>
          </p:cNvPr>
          <p:cNvSpPr/>
          <p:nvPr/>
        </p:nvSpPr>
        <p:spPr>
          <a:xfrm rot="10800000">
            <a:off x="7619627" y="2573801"/>
            <a:ext cx="2120118" cy="212011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0" name="직선 연결선 13">
            <a:extLst>
              <a:ext uri="{FF2B5EF4-FFF2-40B4-BE49-F238E27FC236}">
                <a16:creationId xmlns:a16="http://schemas.microsoft.com/office/drawing/2014/main" id="{308D7599-0849-FB2B-1EC5-8140B538A7FA}"/>
              </a:ext>
            </a:extLst>
          </p:cNvPr>
          <p:cNvCxnSpPr>
            <a:cxnSpLocks/>
          </p:cNvCxnSpPr>
          <p:nvPr/>
        </p:nvCxnSpPr>
        <p:spPr>
          <a:xfrm flipH="1">
            <a:off x="0" y="3632932"/>
            <a:ext cx="12192000" cy="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2730D8C-7B7E-8373-7A77-2D1160624149}"/>
              </a:ext>
            </a:extLst>
          </p:cNvPr>
          <p:cNvSpPr txBox="1"/>
          <p:nvPr/>
        </p:nvSpPr>
        <p:spPr>
          <a:xfrm>
            <a:off x="5570473" y="2357633"/>
            <a:ext cx="1677436" cy="49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재분석</a:t>
            </a:r>
            <a:endParaRPr lang="en-US" altLang="ko-KR" sz="2000" b="1" dirty="0">
              <a:solidFill>
                <a:srgbClr val="FFDC1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745EA23-6B24-DA34-C468-41058FF850B1}"/>
              </a:ext>
            </a:extLst>
          </p:cNvPr>
          <p:cNvSpPr txBox="1"/>
          <p:nvPr/>
        </p:nvSpPr>
        <p:spPr>
          <a:xfrm>
            <a:off x="989338" y="2455953"/>
            <a:ext cx="4427279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리뷰를 감성분석으로 재분석하여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평가의 허점을 보완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C7D1AA-8B86-C480-3DAF-FEFE1142C33B}"/>
              </a:ext>
            </a:extLst>
          </p:cNvPr>
          <p:cNvSpPr txBox="1"/>
          <p:nvPr/>
        </p:nvSpPr>
        <p:spPr>
          <a:xfrm>
            <a:off x="5680467" y="4331086"/>
            <a:ext cx="1359047" cy="49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 분석</a:t>
            </a:r>
            <a:endParaRPr lang="en-US" altLang="ko-KR" sz="2000" b="1" dirty="0">
              <a:solidFill>
                <a:srgbClr val="FFDC1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8953F9A-9C39-CFB3-3C7F-8A39E5E2AAF8}"/>
              </a:ext>
            </a:extLst>
          </p:cNvPr>
          <p:cNvSpPr txBox="1"/>
          <p:nvPr/>
        </p:nvSpPr>
        <p:spPr>
          <a:xfrm>
            <a:off x="989338" y="4429406"/>
            <a:ext cx="4427279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리뷰의 긍정지수와 실 흥행결과라고 할 수 있는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관람객의 관계를 분석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C98FC9E-B7AA-A7F3-F301-ACDDD759953B}"/>
              </a:ext>
            </a:extLst>
          </p:cNvPr>
          <p:cNvSpPr txBox="1"/>
          <p:nvPr/>
        </p:nvSpPr>
        <p:spPr>
          <a:xfrm>
            <a:off x="7687072" y="3308496"/>
            <a:ext cx="2008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spc="-150" dirty="0">
                <a:solidFill>
                  <a:srgbClr val="FFDC17"/>
                </a:solidFill>
              </a:rPr>
              <a:t>영화의 객관적 </a:t>
            </a:r>
            <a:endParaRPr lang="en-US" altLang="ko-KR" sz="2300" b="1" spc="-150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spc="-150" dirty="0">
                <a:solidFill>
                  <a:srgbClr val="FFDC17"/>
                </a:solidFill>
              </a:rPr>
              <a:t>정보 제공</a:t>
            </a:r>
            <a:endParaRPr lang="en-US" altLang="ko-KR" sz="2300" b="1" spc="-150" dirty="0">
              <a:solidFill>
                <a:srgbClr val="FFDC17"/>
              </a:solidFill>
            </a:endParaRPr>
          </a:p>
        </p:txBody>
      </p:sp>
      <p:cxnSp>
        <p:nvCxnSpPr>
          <p:cNvPr id="178" name="직선 연결선 216">
            <a:extLst>
              <a:ext uri="{FF2B5EF4-FFF2-40B4-BE49-F238E27FC236}">
                <a16:creationId xmlns:a16="http://schemas.microsoft.com/office/drawing/2014/main" id="{6FA82627-E5F0-F074-2146-48BD0E538EFE}"/>
              </a:ext>
            </a:extLst>
          </p:cNvPr>
          <p:cNvCxnSpPr>
            <a:cxnSpLocks/>
          </p:cNvCxnSpPr>
          <p:nvPr/>
        </p:nvCxnSpPr>
        <p:spPr>
          <a:xfrm flipV="1">
            <a:off x="8682300" y="-254000"/>
            <a:ext cx="0" cy="73914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0C392B-E89F-8C15-8467-6694B8D6A974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1.3 </a:t>
            </a:r>
            <a:r>
              <a:rPr lang="ko-KR" altLang="en-US" dirty="0"/>
              <a:t>기대효과</a:t>
            </a:r>
            <a:endParaRPr lang="x-none" altLang="en-US" dirty="0"/>
          </a:p>
        </p:txBody>
      </p:sp>
      <p:cxnSp>
        <p:nvCxnSpPr>
          <p:cNvPr id="170" name="직선 연결선 13">
            <a:extLst>
              <a:ext uri="{FF2B5EF4-FFF2-40B4-BE49-F238E27FC236}">
                <a16:creationId xmlns:a16="http://schemas.microsoft.com/office/drawing/2014/main" id="{308D7599-0849-FB2B-1EC5-8140B538A7FA}"/>
              </a:ext>
            </a:extLst>
          </p:cNvPr>
          <p:cNvCxnSpPr>
            <a:cxnSpLocks/>
          </p:cNvCxnSpPr>
          <p:nvPr/>
        </p:nvCxnSpPr>
        <p:spPr>
          <a:xfrm flipH="1">
            <a:off x="0" y="3632932"/>
            <a:ext cx="12192000" cy="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216">
            <a:extLst>
              <a:ext uri="{FF2B5EF4-FFF2-40B4-BE49-F238E27FC236}">
                <a16:creationId xmlns:a16="http://schemas.microsoft.com/office/drawing/2014/main" id="{32DE71DC-C9AD-6E8E-723C-B9B008B3C332}"/>
              </a:ext>
            </a:extLst>
          </p:cNvPr>
          <p:cNvCxnSpPr>
            <a:cxnSpLocks/>
          </p:cNvCxnSpPr>
          <p:nvPr/>
        </p:nvCxnSpPr>
        <p:spPr>
          <a:xfrm flipV="1">
            <a:off x="7808250" y="-254000"/>
            <a:ext cx="0" cy="73914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F0263893-3AEC-A776-7794-D492D0FD6205}"/>
              </a:ext>
            </a:extLst>
          </p:cNvPr>
          <p:cNvSpPr/>
          <p:nvPr/>
        </p:nvSpPr>
        <p:spPr>
          <a:xfrm rot="10800000">
            <a:off x="2637007" y="2443678"/>
            <a:ext cx="2380364" cy="23803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406E4-6E57-0807-73C5-F7582523C0A3}"/>
              </a:ext>
            </a:extLst>
          </p:cNvPr>
          <p:cNvSpPr txBox="1"/>
          <p:nvPr/>
        </p:nvSpPr>
        <p:spPr>
          <a:xfrm>
            <a:off x="2757631" y="3308496"/>
            <a:ext cx="21627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영화의 객관적 </a:t>
            </a:r>
            <a:endParaRPr lang="en-US" altLang="ko-KR" sz="2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정보 제공</a:t>
            </a:r>
            <a:endParaRPr lang="en-US" altLang="ko-KR" sz="2300" b="1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E21AC5-ED89-28EB-8751-C85E402426BF}"/>
              </a:ext>
            </a:extLst>
          </p:cNvPr>
          <p:cNvSpPr/>
          <p:nvPr/>
        </p:nvSpPr>
        <p:spPr>
          <a:xfrm rot="10800000">
            <a:off x="6262778" y="2196559"/>
            <a:ext cx="2874602" cy="2874600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6AA15-B4DA-3712-B308-7EE87EA89ADC}"/>
              </a:ext>
            </a:extLst>
          </p:cNvPr>
          <p:cNvSpPr txBox="1"/>
          <p:nvPr/>
        </p:nvSpPr>
        <p:spPr>
          <a:xfrm>
            <a:off x="6653124" y="2878879"/>
            <a:ext cx="205857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영화 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예비 관람객의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합리적 소비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유도</a:t>
            </a:r>
            <a:endParaRPr lang="en-US" altLang="ko-KR" sz="2300" b="1" dirty="0">
              <a:solidFill>
                <a:srgbClr val="FFDC17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A5DD3187-62AD-E893-B2E0-999CC119A780}"/>
              </a:ext>
            </a:extLst>
          </p:cNvPr>
          <p:cNvSpPr/>
          <p:nvPr/>
        </p:nvSpPr>
        <p:spPr>
          <a:xfrm rot="5400000">
            <a:off x="5323971" y="3352214"/>
            <a:ext cx="632148" cy="561434"/>
          </a:xfrm>
          <a:prstGeom prst="triangle">
            <a:avLst/>
          </a:prstGeom>
          <a:solidFill>
            <a:srgbClr val="FFD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ADE87-6B07-D88D-4781-6B8DEFFF7F23}"/>
              </a:ext>
            </a:extLst>
          </p:cNvPr>
          <p:cNvSpPr txBox="1"/>
          <p:nvPr/>
        </p:nvSpPr>
        <p:spPr>
          <a:xfrm>
            <a:off x="8743010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4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61867F-9047-2B79-F11D-A9B607BC8CDF}"/>
              </a:ext>
            </a:extLst>
          </p:cNvPr>
          <p:cNvSpPr/>
          <p:nvPr/>
        </p:nvSpPr>
        <p:spPr>
          <a:xfrm>
            <a:off x="3756059" y="2239895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96FED-8924-9C57-2190-85C744318DE7}"/>
              </a:ext>
            </a:extLst>
          </p:cNvPr>
          <p:cNvSpPr txBox="1"/>
          <p:nvPr/>
        </p:nvSpPr>
        <p:spPr>
          <a:xfrm>
            <a:off x="5845245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42599-71C7-9936-8DB3-9F7DB0EB1AAA}"/>
              </a:ext>
            </a:extLst>
          </p:cNvPr>
          <p:cNvSpPr txBox="1"/>
          <p:nvPr/>
        </p:nvSpPr>
        <p:spPr>
          <a:xfrm>
            <a:off x="3795166" y="3230577"/>
            <a:ext cx="2450312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개발환경</a:t>
            </a:r>
            <a:endParaRPr lang="en-US" altLang="ko-KR" dirty="0"/>
          </a:p>
          <a:p>
            <a:r>
              <a:rPr lang="en-US" altLang="ko-KR" dirty="0"/>
              <a:t>2-4.</a:t>
            </a:r>
            <a:r>
              <a:rPr lang="ko-KR" altLang="en-US" dirty="0"/>
              <a:t> 조직구성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en-US" altLang="ko-KR" sz="900" dirty="0"/>
              <a:t>(</a:t>
            </a:r>
            <a:r>
              <a:rPr lang="en-US" altLang="x-none" sz="900" dirty="0"/>
              <a:t>Work Breakdown Structure</a:t>
            </a:r>
            <a:r>
              <a:rPr lang="en-US" altLang="ko-KR" sz="900" dirty="0"/>
              <a:t>)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7C51FB-2733-5B3D-6868-07A0624A04C6}"/>
              </a:ext>
            </a:extLst>
          </p:cNvPr>
          <p:cNvGrpSpPr/>
          <p:nvPr/>
        </p:nvGrpSpPr>
        <p:grpSpPr>
          <a:xfrm>
            <a:off x="879164" y="2224840"/>
            <a:ext cx="10767499" cy="1805109"/>
            <a:chOff x="879164" y="2224840"/>
            <a:chExt cx="10767499" cy="180510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C1B4C184-9EA1-96CD-84A1-A6759B684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C1B4C184-9EA1-96CD-84A1-A6759B684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985B75-75E3-F238-B6FB-961CF26DD375}"/>
              </a:ext>
            </a:extLst>
          </p:cNvPr>
          <p:cNvSpPr txBox="1"/>
          <p:nvPr/>
        </p:nvSpPr>
        <p:spPr>
          <a:xfrm>
            <a:off x="9475833" y="3181864"/>
            <a:ext cx="175688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4-1.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프로젝트 산출물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4-2.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감성분석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4-3.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통합테스트 결과보고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alpha val="25000"/>
                  </a:schemeClr>
                </a:solidFill>
              </a:rPr>
              <a:t>4-4. </a:t>
            </a:r>
            <a:r>
              <a:rPr lang="ko-KR" altLang="en-US" dirty="0">
                <a:solidFill>
                  <a:schemeClr val="bg1">
                    <a:alpha val="25000"/>
                  </a:schemeClr>
                </a:solidFill>
              </a:rPr>
              <a:t>참여인원 소감</a:t>
            </a:r>
            <a:endParaRPr lang="en-US" altLang="ko-KR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2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38">
            <a:extLst>
              <a:ext uri="{FF2B5EF4-FFF2-40B4-BE49-F238E27FC236}">
                <a16:creationId xmlns:a16="http://schemas.microsoft.com/office/drawing/2014/main" id="{959554C8-7110-9C90-C668-8CE17385B1C9}"/>
              </a:ext>
            </a:extLst>
          </p:cNvPr>
          <p:cNvSpPr/>
          <p:nvPr/>
        </p:nvSpPr>
        <p:spPr>
          <a:xfrm>
            <a:off x="5036245" y="1721772"/>
            <a:ext cx="3452082" cy="3712691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40">
            <a:extLst>
              <a:ext uri="{FF2B5EF4-FFF2-40B4-BE49-F238E27FC236}">
                <a16:creationId xmlns:a16="http://schemas.microsoft.com/office/drawing/2014/main" id="{59FB268B-137A-0C7C-9D63-E6373FEC4A41}"/>
              </a:ext>
            </a:extLst>
          </p:cNvPr>
          <p:cNvSpPr/>
          <p:nvPr/>
        </p:nvSpPr>
        <p:spPr>
          <a:xfrm>
            <a:off x="812269" y="1721772"/>
            <a:ext cx="3765336" cy="3712692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41">
            <a:extLst>
              <a:ext uri="{FF2B5EF4-FFF2-40B4-BE49-F238E27FC236}">
                <a16:creationId xmlns:a16="http://schemas.microsoft.com/office/drawing/2014/main" id="{B87EC42A-EE22-36A5-4ED7-40F553551A55}"/>
              </a:ext>
            </a:extLst>
          </p:cNvPr>
          <p:cNvSpPr/>
          <p:nvPr/>
        </p:nvSpPr>
        <p:spPr>
          <a:xfrm>
            <a:off x="1870745" y="1523836"/>
            <a:ext cx="1577130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810A4A60-AD68-DF66-2225-353454E0186E}"/>
              </a:ext>
            </a:extLst>
          </p:cNvPr>
          <p:cNvSpPr/>
          <p:nvPr/>
        </p:nvSpPr>
        <p:spPr>
          <a:xfrm>
            <a:off x="8957311" y="1721772"/>
            <a:ext cx="2396319" cy="3712691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FB95D-078A-2882-D2E2-AFEF00C1C685}"/>
              </a:ext>
            </a:extLst>
          </p:cNvPr>
          <p:cNvSpPr txBox="1"/>
          <p:nvPr/>
        </p:nvSpPr>
        <p:spPr>
          <a:xfrm>
            <a:off x="966422" y="2534257"/>
            <a:ext cx="3719731" cy="86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추출 정보 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5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5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영화제목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리뷰번호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F964-1E56-62EA-68FA-BDDC5FA73161}"/>
              </a:ext>
            </a:extLst>
          </p:cNvPr>
          <p:cNvSpPr txBox="1"/>
          <p:nvPr/>
        </p:nvSpPr>
        <p:spPr>
          <a:xfrm>
            <a:off x="1479665" y="2091104"/>
            <a:ext cx="216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4D544-EB79-10FD-F78F-1C4034C459F1}"/>
              </a:ext>
            </a:extLst>
          </p:cNvPr>
          <p:cNvSpPr txBox="1"/>
          <p:nvPr/>
        </p:nvSpPr>
        <p:spPr>
          <a:xfrm>
            <a:off x="1080742" y="3631446"/>
            <a:ext cx="3021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</a:p>
          <a:p>
            <a:pPr algn="ctr"/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F10D4-1389-64F5-898F-5CEC4F841C5B}"/>
              </a:ext>
            </a:extLst>
          </p:cNvPr>
          <p:cNvSpPr txBox="1"/>
          <p:nvPr/>
        </p:nvSpPr>
        <p:spPr>
          <a:xfrm>
            <a:off x="938632" y="4316545"/>
            <a:ext cx="3579165" cy="86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추출 정보 </a:t>
            </a:r>
            <a:r>
              <a:rPr lang="en-US" altLang="ko-KR" sz="15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sz="15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관객수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영화제목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개봉일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감독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주연배우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37">
            <a:extLst>
              <a:ext uri="{FF2B5EF4-FFF2-40B4-BE49-F238E27FC236}">
                <a16:creationId xmlns:a16="http://schemas.microsoft.com/office/drawing/2014/main" id="{356A7A84-7281-BBFE-DD1D-C8134FCD99D2}"/>
              </a:ext>
            </a:extLst>
          </p:cNvPr>
          <p:cNvSpPr/>
          <p:nvPr/>
        </p:nvSpPr>
        <p:spPr>
          <a:xfrm>
            <a:off x="9392404" y="1523836"/>
            <a:ext cx="1588370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39">
            <a:extLst>
              <a:ext uri="{FF2B5EF4-FFF2-40B4-BE49-F238E27FC236}">
                <a16:creationId xmlns:a16="http://schemas.microsoft.com/office/drawing/2014/main" id="{EB96194E-0083-7A02-46A9-E94A59F07EA8}"/>
              </a:ext>
            </a:extLst>
          </p:cNvPr>
          <p:cNvSpPr/>
          <p:nvPr/>
        </p:nvSpPr>
        <p:spPr>
          <a:xfrm>
            <a:off x="5940322" y="1523836"/>
            <a:ext cx="1678779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7">
            <a:extLst>
              <a:ext uri="{FF2B5EF4-FFF2-40B4-BE49-F238E27FC236}">
                <a16:creationId xmlns:a16="http://schemas.microsoft.com/office/drawing/2014/main" id="{3E2479F5-7BC5-F4BA-D886-D636525296A2}"/>
              </a:ext>
            </a:extLst>
          </p:cNvPr>
          <p:cNvCxnSpPr>
            <a:cxnSpLocks/>
          </p:cNvCxnSpPr>
          <p:nvPr/>
        </p:nvCxnSpPr>
        <p:spPr>
          <a:xfrm>
            <a:off x="966422" y="3479821"/>
            <a:ext cx="349265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63DA9F-348B-5738-DD63-8809885FDE27}"/>
              </a:ext>
            </a:extLst>
          </p:cNvPr>
          <p:cNvSpPr txBox="1"/>
          <p:nvPr/>
        </p:nvSpPr>
        <p:spPr>
          <a:xfrm>
            <a:off x="5131167" y="2551035"/>
            <a:ext cx="371973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 분석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D2A136-60F6-5513-7473-BDC3A5722EC8}"/>
              </a:ext>
            </a:extLst>
          </p:cNvPr>
          <p:cNvSpPr txBox="1"/>
          <p:nvPr/>
        </p:nvSpPr>
        <p:spPr>
          <a:xfrm>
            <a:off x="5652342" y="2091104"/>
            <a:ext cx="216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">
            <a:extLst>
              <a:ext uri="{FF2B5EF4-FFF2-40B4-BE49-F238E27FC236}">
                <a16:creationId xmlns:a16="http://schemas.microsoft.com/office/drawing/2014/main" id="{62C7C813-EE29-B18F-840C-90870CD1814A}"/>
              </a:ext>
            </a:extLst>
          </p:cNvPr>
          <p:cNvCxnSpPr>
            <a:cxnSpLocks/>
          </p:cNvCxnSpPr>
          <p:nvPr/>
        </p:nvCxnSpPr>
        <p:spPr>
          <a:xfrm>
            <a:off x="5257630" y="3481606"/>
            <a:ext cx="31282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1BB682-F7CA-B34A-FF9F-769E61CE2D66}"/>
              </a:ext>
            </a:extLst>
          </p:cNvPr>
          <p:cNvSpPr txBox="1"/>
          <p:nvPr/>
        </p:nvSpPr>
        <p:spPr>
          <a:xfrm>
            <a:off x="5200852" y="3640180"/>
            <a:ext cx="3021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</a:p>
          <a:p>
            <a:pPr algn="ctr"/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05A07-2DD0-58AA-9332-5DE05A48D734}"/>
              </a:ext>
            </a:extLst>
          </p:cNvPr>
          <p:cNvSpPr txBox="1"/>
          <p:nvPr/>
        </p:nvSpPr>
        <p:spPr>
          <a:xfrm>
            <a:off x="5143717" y="4308501"/>
            <a:ext cx="3579165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5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5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B150D3-CE0D-7F32-BE27-F92953F2C559}"/>
              </a:ext>
            </a:extLst>
          </p:cNvPr>
          <p:cNvSpPr txBox="1"/>
          <p:nvPr/>
        </p:nvSpPr>
        <p:spPr>
          <a:xfrm>
            <a:off x="775083" y="5769942"/>
            <a:ext cx="9051637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9EABB-BFB3-9372-44A9-85C6C556EC7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F8C21-6D72-A7A4-5E80-49CBA3641B5D}"/>
              </a:ext>
            </a:extLst>
          </p:cNvPr>
          <p:cNvSpPr txBox="1"/>
          <p:nvPr/>
        </p:nvSpPr>
        <p:spPr>
          <a:xfrm>
            <a:off x="9319882" y="2544698"/>
            <a:ext cx="1845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</a:t>
            </a:r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저장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349C3834-CFB8-C207-B3EA-A8E71497232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8063265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2.1 </a:t>
            </a:r>
            <a:r>
              <a:rPr lang="ko-KR" altLang="en-US" dirty="0"/>
              <a:t>정보 구조도</a:t>
            </a:r>
            <a:r>
              <a:rPr lang="en-US" altLang="ko-KR" dirty="0"/>
              <a:t>(</a:t>
            </a:r>
            <a:r>
              <a:rPr lang="en-US" altLang="ko-KR" dirty="0" smtClean="0"/>
              <a:t>IA)</a:t>
            </a:r>
            <a:r>
              <a:rPr lang="en-US" altLang="ko-KR" b="1" dirty="0" smtClean="0"/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(IA, Information Architecture)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5412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4539</Words>
  <Application>Microsoft Office PowerPoint</Application>
  <PresentationFormat>와이드스크린</PresentationFormat>
  <Paragraphs>1287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Apple SD Gothic Neo</vt:lpstr>
      <vt:lpstr>Apple SD Gothic Neo Medium</vt:lpstr>
      <vt:lpstr>APPLE SD GOTHICNEO EXTRABOLD</vt:lpstr>
      <vt:lpstr>Doppio One</vt:lpstr>
      <vt:lpstr>Noto Sans CJK KR Bold</vt:lpstr>
      <vt:lpstr>나눔고딕</vt:lpstr>
      <vt:lpstr>나눔스퀘어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고청명(교학처 학생지원팀(안성))</dc:creator>
  <cp:lastModifiedBy>admin</cp:lastModifiedBy>
  <cp:revision>270</cp:revision>
  <dcterms:created xsi:type="dcterms:W3CDTF">2022-10-17T02:41:20Z</dcterms:created>
  <dcterms:modified xsi:type="dcterms:W3CDTF">2022-11-21T12:05:48Z</dcterms:modified>
</cp:coreProperties>
</file>